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549" r:id="rId1"/>
  </p:sldMasterIdLst>
  <p:notesMasterIdLst>
    <p:notesMasterId r:id="rId16"/>
  </p:notesMasterIdLst>
  <p:handoutMasterIdLst>
    <p:handoutMasterId r:id="rId17"/>
  </p:handoutMasterIdLst>
  <p:sldIdLst>
    <p:sldId id="278" r:id="rId2"/>
    <p:sldId id="267" r:id="rId3"/>
    <p:sldId id="286" r:id="rId4"/>
    <p:sldId id="287" r:id="rId5"/>
    <p:sldId id="281" r:id="rId6"/>
    <p:sldId id="282" r:id="rId7"/>
    <p:sldId id="291" r:id="rId8"/>
    <p:sldId id="290" r:id="rId9"/>
    <p:sldId id="261" r:id="rId10"/>
    <p:sldId id="280" r:id="rId11"/>
    <p:sldId id="279" r:id="rId12"/>
    <p:sldId id="273" r:id="rId13"/>
    <p:sldId id="288" r:id="rId14"/>
    <p:sldId id="275" r:id="rId15"/>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2A5"/>
    <a:srgbClr val="FFFFFF"/>
    <a:srgbClr val="FFFF00"/>
    <a:srgbClr val="8D8D8D"/>
    <a:srgbClr val="00518E"/>
    <a:srgbClr val="3C2450"/>
    <a:srgbClr val="006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62" autoAdjust="0"/>
    <p:restoredTop sz="86410" autoAdjust="0"/>
  </p:normalViewPr>
  <p:slideViewPr>
    <p:cSldViewPr snapToGrid="0">
      <p:cViewPr varScale="1">
        <p:scale>
          <a:sx n="110" d="100"/>
          <a:sy n="110" d="100"/>
        </p:scale>
        <p:origin x="126" y="474"/>
      </p:cViewPr>
      <p:guideLst>
        <p:guide orient="horz" pos="2160"/>
        <p:guide pos="3840"/>
      </p:guideLst>
    </p:cSldViewPr>
  </p:slideViewPr>
  <p:outlineViewPr>
    <p:cViewPr>
      <p:scale>
        <a:sx n="33" d="100"/>
        <a:sy n="33" d="100"/>
      </p:scale>
      <p:origin x="0" y="-2382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217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6411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89087" tIns="44543" rIns="89087" bIns="44543" rtlCol="0" anchor="ctr"/>
          <a:lstStyle/>
          <a:p>
            <a:endParaRPr lang="en-US" dirty="0"/>
          </a:p>
        </p:txBody>
      </p:sp>
      <p:sp>
        <p:nvSpPr>
          <p:cNvPr id="5" name="Notes Placeholder 4"/>
          <p:cNvSpPr>
            <a:spLocks noGrp="1"/>
          </p:cNvSpPr>
          <p:nvPr>
            <p:ph type="body" sz="quarter" idx="3"/>
          </p:nvPr>
        </p:nvSpPr>
        <p:spPr>
          <a:xfrm>
            <a:off x="710242" y="4517298"/>
            <a:ext cx="5678823" cy="3694841"/>
          </a:xfrm>
          <a:prstGeom prst="rect">
            <a:avLst/>
          </a:prstGeom>
        </p:spPr>
        <p:txBody>
          <a:bodyPr vert="horz" lIns="89087" tIns="44543" rIns="89087" bIns="445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021089" y="8915106"/>
            <a:ext cx="3076672" cy="470196"/>
          </a:xfrm>
          <a:prstGeom prst="rect">
            <a:avLst/>
          </a:prstGeom>
        </p:spPr>
        <p:txBody>
          <a:bodyPr vert="horz" lIns="89087" tIns="44543" rIns="89087" bIns="44543" rtlCol="0" anchor="b"/>
          <a:lstStyle>
            <a:lvl1pPr algn="r">
              <a:defRPr sz="1200"/>
            </a:lvl1pPr>
          </a:lstStyle>
          <a:p>
            <a:fld id="{8F80AB56-423B-422D-9F46-A8B1D2CBD44B}" type="slidenum">
              <a:rPr lang="en-US" smtClean="0"/>
              <a:pPr/>
              <a:t>‹#›</a:t>
            </a:fld>
            <a:endParaRPr lang="en-US" dirty="0"/>
          </a:p>
        </p:txBody>
      </p:sp>
    </p:spTree>
    <p:extLst>
      <p:ext uri="{BB962C8B-B14F-4D97-AF65-F5344CB8AC3E}">
        <p14:creationId xmlns:p14="http://schemas.microsoft.com/office/powerpoint/2010/main" val="30038176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32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761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9651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160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700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D8F1-DF92-D597-3716-DB277F12B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DE7B42-18D1-1E09-E644-6729F4EAB9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29D594-E753-4EEF-B1DF-556001F3A77E}"/>
              </a:ext>
            </a:extLst>
          </p:cNvPr>
          <p:cNvSpPr>
            <a:spLocks noGrp="1"/>
          </p:cNvSpPr>
          <p:nvPr>
            <p:ph type="dt" sz="half" idx="10"/>
          </p:nvPr>
        </p:nvSpPr>
        <p:spPr/>
        <p:txBody>
          <a:bodyPr/>
          <a:lstStyle/>
          <a:p>
            <a:fld id="{A18FD1DE-C9F7-4143-93C1-A7A3693720AF}" type="datetime6">
              <a:rPr lang="en-US" smtClean="0"/>
              <a:pPr/>
              <a:t>October 24</a:t>
            </a:fld>
            <a:endParaRPr lang="en-US" dirty="0"/>
          </a:p>
        </p:txBody>
      </p:sp>
      <p:sp>
        <p:nvSpPr>
          <p:cNvPr id="5" name="Footer Placeholder 4">
            <a:extLst>
              <a:ext uri="{FF2B5EF4-FFF2-40B4-BE49-F238E27FC236}">
                <a16:creationId xmlns:a16="http://schemas.microsoft.com/office/drawing/2014/main" id="{B589CB18-7540-8EFD-3A45-E0F34F7947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C17505-CE08-5877-4A84-C1E52429839F}"/>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1825791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7BC8-CBD4-850C-C644-B903D4FD7A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EE7A35-2395-90C3-E8AE-5EFD061460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D48B2-5638-ACCF-102A-6775249B2A2F}"/>
              </a:ext>
            </a:extLst>
          </p:cNvPr>
          <p:cNvSpPr>
            <a:spLocks noGrp="1"/>
          </p:cNvSpPr>
          <p:nvPr>
            <p:ph type="dt" sz="half" idx="10"/>
          </p:nvPr>
        </p:nvSpPr>
        <p:spPr/>
        <p:txBody>
          <a:bodyPr/>
          <a:lstStyle/>
          <a:p>
            <a:fld id="{E06AAF69-B016-4BF5-A568-CC8E8ACF6288}" type="datetime6">
              <a:rPr lang="en-US" smtClean="0"/>
              <a:pPr/>
              <a:t>October 24</a:t>
            </a:fld>
            <a:endParaRPr lang="en-US" dirty="0"/>
          </a:p>
        </p:txBody>
      </p:sp>
      <p:sp>
        <p:nvSpPr>
          <p:cNvPr id="5" name="Footer Placeholder 4">
            <a:extLst>
              <a:ext uri="{FF2B5EF4-FFF2-40B4-BE49-F238E27FC236}">
                <a16:creationId xmlns:a16="http://schemas.microsoft.com/office/drawing/2014/main" id="{A8280CA1-D4C0-DCE3-3B95-2863F41927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41156-2C5B-112B-537B-B161B0A0D30A}"/>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19856064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0A56B-EA3E-00E5-211D-4DB4E052F0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267961-5CBB-FD72-363C-F6FD3FF3A5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A670B-9E1D-86A7-DBAD-D50C5F4C2BD8}"/>
              </a:ext>
            </a:extLst>
          </p:cNvPr>
          <p:cNvSpPr>
            <a:spLocks noGrp="1"/>
          </p:cNvSpPr>
          <p:nvPr>
            <p:ph type="dt" sz="half" idx="10"/>
          </p:nvPr>
        </p:nvSpPr>
        <p:spPr/>
        <p:txBody>
          <a:bodyPr/>
          <a:lstStyle/>
          <a:p>
            <a:fld id="{E06AAF69-B016-4BF5-A568-CC8E8ACF6288}" type="datetime6">
              <a:rPr lang="en-US" smtClean="0"/>
              <a:pPr/>
              <a:t>October 24</a:t>
            </a:fld>
            <a:endParaRPr lang="en-US" dirty="0"/>
          </a:p>
        </p:txBody>
      </p:sp>
      <p:sp>
        <p:nvSpPr>
          <p:cNvPr id="5" name="Footer Placeholder 4">
            <a:extLst>
              <a:ext uri="{FF2B5EF4-FFF2-40B4-BE49-F238E27FC236}">
                <a16:creationId xmlns:a16="http://schemas.microsoft.com/office/drawing/2014/main" id="{D2D12CD7-DDA3-EA79-C84E-1040B473BE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E4C1D0-99DE-5B59-75A5-6C3CAAFCDA83}"/>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41909294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14359-697D-0FDA-9805-FAB06C78E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AE604-9E21-84E5-4FE2-299AB2E9A1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890C5-9AD7-640A-D40C-AA81A58F7AD4}"/>
              </a:ext>
            </a:extLst>
          </p:cNvPr>
          <p:cNvSpPr>
            <a:spLocks noGrp="1"/>
          </p:cNvSpPr>
          <p:nvPr>
            <p:ph type="dt" sz="half" idx="10"/>
          </p:nvPr>
        </p:nvSpPr>
        <p:spPr/>
        <p:txBody>
          <a:bodyPr/>
          <a:lstStyle/>
          <a:p>
            <a:fld id="{E06AAF69-B016-4BF5-A568-CC8E8ACF6288}" type="datetime6">
              <a:rPr lang="en-US" smtClean="0"/>
              <a:pPr/>
              <a:t>October 24</a:t>
            </a:fld>
            <a:endParaRPr lang="en-US" dirty="0"/>
          </a:p>
        </p:txBody>
      </p:sp>
      <p:sp>
        <p:nvSpPr>
          <p:cNvPr id="5" name="Footer Placeholder 4">
            <a:extLst>
              <a:ext uri="{FF2B5EF4-FFF2-40B4-BE49-F238E27FC236}">
                <a16:creationId xmlns:a16="http://schemas.microsoft.com/office/drawing/2014/main" id="{AA479464-92CB-5D08-D542-D1AAB641BF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8EACC9-C287-7F35-695D-9BBC7F080CD0}"/>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144185358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02E4-E922-8B12-26F3-4C206278E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3F4CC7-DCC5-504B-3277-38C44837ED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D6B63D-3C2F-EF78-CD1D-0A2C2678363D}"/>
              </a:ext>
            </a:extLst>
          </p:cNvPr>
          <p:cNvSpPr>
            <a:spLocks noGrp="1"/>
          </p:cNvSpPr>
          <p:nvPr>
            <p:ph type="dt" sz="half" idx="10"/>
          </p:nvPr>
        </p:nvSpPr>
        <p:spPr/>
        <p:txBody>
          <a:bodyPr/>
          <a:lstStyle/>
          <a:p>
            <a:fld id="{979EAB06-6A82-466B-B4FB-3985DE2A646B}" type="datetime6">
              <a:rPr lang="en-US" smtClean="0"/>
              <a:pPr/>
              <a:t>October 24</a:t>
            </a:fld>
            <a:endParaRPr lang="en-US" dirty="0"/>
          </a:p>
        </p:txBody>
      </p:sp>
      <p:sp>
        <p:nvSpPr>
          <p:cNvPr id="5" name="Footer Placeholder 4">
            <a:extLst>
              <a:ext uri="{FF2B5EF4-FFF2-40B4-BE49-F238E27FC236}">
                <a16:creationId xmlns:a16="http://schemas.microsoft.com/office/drawing/2014/main" id="{935B6972-5C68-55EF-158B-FD0DCF8F74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2AD456-66C0-7489-28D6-43682D35FD92}"/>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244081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BAFC-FFAB-26D7-D4B2-08D628BAB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E0C5D-44C7-D2BA-DA70-F0FDD308CC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03F44-139D-DDE3-1FBB-8FEAC12F5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3A215B-CE9F-2AA7-D8C3-7DB0C3F45B25}"/>
              </a:ext>
            </a:extLst>
          </p:cNvPr>
          <p:cNvSpPr>
            <a:spLocks noGrp="1"/>
          </p:cNvSpPr>
          <p:nvPr>
            <p:ph type="dt" sz="half" idx="10"/>
          </p:nvPr>
        </p:nvSpPr>
        <p:spPr/>
        <p:txBody>
          <a:bodyPr/>
          <a:lstStyle/>
          <a:p>
            <a:fld id="{E06AAF69-B016-4BF5-A568-CC8E8ACF6288}" type="datetime6">
              <a:rPr lang="en-US" smtClean="0"/>
              <a:pPr/>
              <a:t>October 24</a:t>
            </a:fld>
            <a:endParaRPr lang="en-US" dirty="0"/>
          </a:p>
        </p:txBody>
      </p:sp>
      <p:sp>
        <p:nvSpPr>
          <p:cNvPr id="6" name="Footer Placeholder 5">
            <a:extLst>
              <a:ext uri="{FF2B5EF4-FFF2-40B4-BE49-F238E27FC236}">
                <a16:creationId xmlns:a16="http://schemas.microsoft.com/office/drawing/2014/main" id="{B55228C2-B996-556F-658B-2314B0E5F5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7B9AD8-6BEC-1C81-22AF-E1408F02AD3D}"/>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176092922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98FB-AFC4-833E-ABDB-E10FF560A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E7C3C1-AA4C-93AB-1B67-D1BF15F8E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9D3E9F-19C3-788E-6863-D8C40C6BE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E1BF7E-B5EB-E75D-62E6-7A4FC45BB9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C54086-500D-3C0F-121F-03D8AD3103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C4965-3CBF-E28A-E669-7C2A3AE0BCFB}"/>
              </a:ext>
            </a:extLst>
          </p:cNvPr>
          <p:cNvSpPr>
            <a:spLocks noGrp="1"/>
          </p:cNvSpPr>
          <p:nvPr>
            <p:ph type="dt" sz="half" idx="10"/>
          </p:nvPr>
        </p:nvSpPr>
        <p:spPr/>
        <p:txBody>
          <a:bodyPr/>
          <a:lstStyle/>
          <a:p>
            <a:fld id="{E06AAF69-B016-4BF5-A568-CC8E8ACF6288}" type="datetime6">
              <a:rPr lang="en-US" smtClean="0"/>
              <a:pPr/>
              <a:t>October 24</a:t>
            </a:fld>
            <a:endParaRPr lang="en-US" dirty="0"/>
          </a:p>
        </p:txBody>
      </p:sp>
      <p:sp>
        <p:nvSpPr>
          <p:cNvPr id="8" name="Footer Placeholder 7">
            <a:extLst>
              <a:ext uri="{FF2B5EF4-FFF2-40B4-BE49-F238E27FC236}">
                <a16:creationId xmlns:a16="http://schemas.microsoft.com/office/drawing/2014/main" id="{B65DADA6-A1BE-7143-9CD3-21BED14ABFF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10633E8-C00A-7779-20B3-335C2176910E}"/>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32822327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61E0-AB33-07E4-34CF-5875BFA4DB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AC0B61-A43F-5246-C71F-6B8108695CAF}"/>
              </a:ext>
            </a:extLst>
          </p:cNvPr>
          <p:cNvSpPr>
            <a:spLocks noGrp="1"/>
          </p:cNvSpPr>
          <p:nvPr>
            <p:ph type="dt" sz="half" idx="10"/>
          </p:nvPr>
        </p:nvSpPr>
        <p:spPr/>
        <p:txBody>
          <a:bodyPr/>
          <a:lstStyle/>
          <a:p>
            <a:fld id="{D5E2D325-D205-44E1-B79F-25FF9822ED1F}" type="datetime6">
              <a:rPr lang="en-US" smtClean="0"/>
              <a:pPr/>
              <a:t>October 24</a:t>
            </a:fld>
            <a:endParaRPr lang="en-US" dirty="0"/>
          </a:p>
        </p:txBody>
      </p:sp>
      <p:sp>
        <p:nvSpPr>
          <p:cNvPr id="4" name="Footer Placeholder 3">
            <a:extLst>
              <a:ext uri="{FF2B5EF4-FFF2-40B4-BE49-F238E27FC236}">
                <a16:creationId xmlns:a16="http://schemas.microsoft.com/office/drawing/2014/main" id="{290FE25A-BBFF-746C-B3FB-EC3FBBDA0D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79E207-4DC2-7F51-B7DE-0A4D77037959}"/>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381518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1B7C9-3AF6-A10D-B611-576794BF7405}"/>
              </a:ext>
            </a:extLst>
          </p:cNvPr>
          <p:cNvSpPr>
            <a:spLocks noGrp="1"/>
          </p:cNvSpPr>
          <p:nvPr>
            <p:ph type="dt" sz="half" idx="10"/>
          </p:nvPr>
        </p:nvSpPr>
        <p:spPr/>
        <p:txBody>
          <a:bodyPr/>
          <a:lstStyle/>
          <a:p>
            <a:fld id="{A356F2F8-5C46-4B1C-8EA9-929DCD8DAD8B}" type="datetime6">
              <a:rPr lang="en-US" smtClean="0"/>
              <a:pPr/>
              <a:t>October 24</a:t>
            </a:fld>
            <a:endParaRPr lang="en-US" dirty="0"/>
          </a:p>
        </p:txBody>
      </p:sp>
      <p:sp>
        <p:nvSpPr>
          <p:cNvPr id="3" name="Footer Placeholder 2">
            <a:extLst>
              <a:ext uri="{FF2B5EF4-FFF2-40B4-BE49-F238E27FC236}">
                <a16:creationId xmlns:a16="http://schemas.microsoft.com/office/drawing/2014/main" id="{E569623A-FF84-9E84-8970-0E543B07B4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B46E6BE-C168-D54D-3335-A61815E8A490}"/>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2173915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1BE9-2A5A-8C3E-E60D-6A62E16E6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D4E880-894A-552E-46AD-3F10F5A851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3038-28CD-FADD-0603-2D1FBD7B1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5E95F-DF17-2C00-20DE-3258B4A797DF}"/>
              </a:ext>
            </a:extLst>
          </p:cNvPr>
          <p:cNvSpPr>
            <a:spLocks noGrp="1"/>
          </p:cNvSpPr>
          <p:nvPr>
            <p:ph type="dt" sz="half" idx="10"/>
          </p:nvPr>
        </p:nvSpPr>
        <p:spPr/>
        <p:txBody>
          <a:bodyPr/>
          <a:lstStyle/>
          <a:p>
            <a:fld id="{E06AAF69-B016-4BF5-A568-CC8E8ACF6288}" type="datetime6">
              <a:rPr lang="en-US" smtClean="0"/>
              <a:pPr/>
              <a:t>October 24</a:t>
            </a:fld>
            <a:endParaRPr lang="en-US" dirty="0"/>
          </a:p>
        </p:txBody>
      </p:sp>
      <p:sp>
        <p:nvSpPr>
          <p:cNvPr id="6" name="Footer Placeholder 5">
            <a:extLst>
              <a:ext uri="{FF2B5EF4-FFF2-40B4-BE49-F238E27FC236}">
                <a16:creationId xmlns:a16="http://schemas.microsoft.com/office/drawing/2014/main" id="{1F539874-6363-CCDC-46D0-47AD581482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858A10-DC2F-2683-41E2-35459E02E6EB}"/>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414497749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04B5-E8C7-9D9E-B94F-6F8D04ACB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C84D65-A1DD-E5D1-D89B-70436E7F31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A9887F-BFAB-91EA-9C22-7FB55F1DA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D32B7-1FDF-88DC-0515-1F89ABC66804}"/>
              </a:ext>
            </a:extLst>
          </p:cNvPr>
          <p:cNvSpPr>
            <a:spLocks noGrp="1"/>
          </p:cNvSpPr>
          <p:nvPr>
            <p:ph type="dt" sz="half" idx="10"/>
          </p:nvPr>
        </p:nvSpPr>
        <p:spPr/>
        <p:txBody>
          <a:bodyPr/>
          <a:lstStyle/>
          <a:p>
            <a:fld id="{E035BB35-6706-4D73-B65B-50CA9FD2621C}" type="datetime6">
              <a:rPr lang="en-US" smtClean="0"/>
              <a:pPr/>
              <a:t>October 24</a:t>
            </a:fld>
            <a:endParaRPr lang="en-US" dirty="0"/>
          </a:p>
        </p:txBody>
      </p:sp>
      <p:sp>
        <p:nvSpPr>
          <p:cNvPr id="6" name="Footer Placeholder 5">
            <a:extLst>
              <a:ext uri="{FF2B5EF4-FFF2-40B4-BE49-F238E27FC236}">
                <a16:creationId xmlns:a16="http://schemas.microsoft.com/office/drawing/2014/main" id="{DD84881D-0556-765B-DEE1-5CCD22758E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421DC4-5871-7DA2-20C7-07EE20609906}"/>
              </a:ext>
            </a:extLst>
          </p:cNvPr>
          <p:cNvSpPr>
            <a:spLocks noGrp="1"/>
          </p:cNvSpPr>
          <p:nvPr>
            <p:ph type="sldNum" sz="quarter" idx="12"/>
          </p:nvPr>
        </p:nvSpPr>
        <p:spPr/>
        <p:txBody>
          <a:body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396197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7C23B-B689-DACF-74C2-20D54DECC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283384-FCA6-4315-1538-8C7EDB399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CF77E-6CF4-1431-110E-9B22714FE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6AAF69-B016-4BF5-A568-CC8E8ACF6288}" type="datetime6">
              <a:rPr lang="en-US" smtClean="0"/>
              <a:pPr/>
              <a:t>October 24</a:t>
            </a:fld>
            <a:endParaRPr lang="en-US" dirty="0"/>
          </a:p>
        </p:txBody>
      </p:sp>
      <p:sp>
        <p:nvSpPr>
          <p:cNvPr id="5" name="Footer Placeholder 4">
            <a:extLst>
              <a:ext uri="{FF2B5EF4-FFF2-40B4-BE49-F238E27FC236}">
                <a16:creationId xmlns:a16="http://schemas.microsoft.com/office/drawing/2014/main" id="{C31EA235-A735-0ECD-9D2A-598003C72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6C8B4B4-28F1-C840-29A3-6E0EDE7506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E64137-5291-4A02-A52D-38520A4216B5}" type="slidenum">
              <a:rPr lang="en-US" smtClean="0"/>
              <a:pPr/>
              <a:t>‹#›</a:t>
            </a:fld>
            <a:endParaRPr lang="en-US" dirty="0"/>
          </a:p>
        </p:txBody>
      </p:sp>
    </p:spTree>
    <p:extLst>
      <p:ext uri="{BB962C8B-B14F-4D97-AF65-F5344CB8AC3E}">
        <p14:creationId xmlns:p14="http://schemas.microsoft.com/office/powerpoint/2010/main" val="2833363142"/>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cleanbitetm.com/" TargetMode="External"/><Relationship Id="rId5" Type="http://schemas.openxmlformats.org/officeDocument/2006/relationships/hyperlink" Target="mailto:jgallagher@CleanBiteTM.com" TargetMode="External"/><Relationship Id="rId4" Type="http://schemas.openxmlformats.org/officeDocument/2006/relationships/hyperlink" Target="mailto:j@CleanBiteTM.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cleanbitetm.com/" TargetMode="External"/><Relationship Id="rId4" Type="http://schemas.openxmlformats.org/officeDocument/2006/relationships/hyperlink" Target="mailto:jgallagher@CleanBiteTM.co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cleanbitetm.com/cleanbite-i/" TargetMode="Externa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4"/><Relationship Id="rId7"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5.png"/><Relationship Id="rId4" Type="http://schemas.openxmlformats.org/officeDocument/2006/relationships/video" Target="../media/media2.mp4"/><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2" Type="http://schemas.openxmlformats.org/officeDocument/2006/relationships/hyperlink" Target="http://www.mordorintelligence.com/industry-report/pet-oral-care-products-market"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generated with very high confidence">
            <a:extLst>
              <a:ext uri="{FF2B5EF4-FFF2-40B4-BE49-F238E27FC236}">
                <a16:creationId xmlns:a16="http://schemas.microsoft.com/office/drawing/2014/main" id="{C85353BC-4838-42EC-93D7-899C6E9CA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566" y="1945088"/>
            <a:ext cx="6470907" cy="3720771"/>
          </a:xfrm>
          <a:prstGeom prst="roundRect">
            <a:avLst>
              <a:gd name="adj" fmla="val 1858"/>
            </a:avLst>
          </a:prstGeom>
          <a:effectLst>
            <a:outerShdw blurRad="50800" dist="50800" dir="5400000" algn="tl" rotWithShape="0">
              <a:srgbClr val="000000">
                <a:alpha val="43000"/>
              </a:srgbClr>
            </a:outerShdw>
          </a:effectLst>
        </p:spPr>
      </p:pic>
      <p:sp>
        <p:nvSpPr>
          <p:cNvPr id="8" name="Title 1">
            <a:extLst>
              <a:ext uri="{FF2B5EF4-FFF2-40B4-BE49-F238E27FC236}">
                <a16:creationId xmlns:a16="http://schemas.microsoft.com/office/drawing/2014/main" id="{B80D59A7-0949-400C-A0E2-BC310C873EEF}"/>
              </a:ext>
            </a:extLst>
          </p:cNvPr>
          <p:cNvSpPr>
            <a:spLocks noGrp="1"/>
          </p:cNvSpPr>
          <p:nvPr>
            <p:ph type="ctrTitle"/>
          </p:nvPr>
        </p:nvSpPr>
        <p:spPr>
          <a:xfrm>
            <a:off x="850232" y="501221"/>
            <a:ext cx="10628669" cy="1020232"/>
          </a:xfrm>
        </p:spPr>
        <p:txBody>
          <a:bodyPr vert="horz" lIns="91440" tIns="45720" rIns="91440" bIns="45720" rtlCol="0" anchor="ctr">
            <a:noAutofit/>
          </a:bodyPr>
          <a:lstStyle/>
          <a:p>
            <a:pPr algn="ctr">
              <a:lnSpc>
                <a:spcPct val="90000"/>
              </a:lnSpc>
              <a:spcAft>
                <a:spcPts val="600"/>
              </a:spcAft>
            </a:pPr>
            <a:r>
              <a:rPr lang="en-US" sz="4800" b="1" cap="small" spc="100" dirty="0">
                <a:cs typeface="Calibri" panose="020F0502020204030204" pitchFamily="34" charset="0"/>
              </a:rPr>
              <a:t>Clean Bite, Inc. </a:t>
            </a:r>
            <a:br>
              <a:rPr lang="en-US" sz="3600" b="1" cap="small" spc="100" dirty="0">
                <a:cs typeface="Calibri" panose="020F0502020204030204" pitchFamily="34" charset="0"/>
              </a:rPr>
            </a:br>
            <a:r>
              <a:rPr lang="en-US" sz="2000" b="1" cap="small" spc="100" dirty="0">
                <a:cs typeface="Calibri" panose="020F0502020204030204" pitchFamily="34" charset="0"/>
              </a:rPr>
              <a:t>Develops, Prototypes, and Patents</a:t>
            </a:r>
            <a:br>
              <a:rPr lang="en-US" sz="2000" b="1" cap="small" spc="100" dirty="0">
                <a:cs typeface="Calibri" panose="020F0502020204030204" pitchFamily="34" charset="0"/>
              </a:rPr>
            </a:br>
            <a:r>
              <a:rPr lang="en-US" sz="2000" b="1" cap="small" spc="100" dirty="0">
                <a:cs typeface="Calibri" panose="020F0502020204030204" pitchFamily="34" charset="0"/>
              </a:rPr>
              <a:t>Oral Hygiene Products for People and Companion Pets</a:t>
            </a:r>
          </a:p>
        </p:txBody>
      </p:sp>
      <p:sp>
        <p:nvSpPr>
          <p:cNvPr id="9" name="Subtitle 2">
            <a:extLst>
              <a:ext uri="{FF2B5EF4-FFF2-40B4-BE49-F238E27FC236}">
                <a16:creationId xmlns:a16="http://schemas.microsoft.com/office/drawing/2014/main" id="{C326336B-3959-4582-8F08-283C32AEABC0}"/>
              </a:ext>
            </a:extLst>
          </p:cNvPr>
          <p:cNvSpPr txBox="1">
            <a:spLocks/>
          </p:cNvSpPr>
          <p:nvPr/>
        </p:nvSpPr>
        <p:spPr>
          <a:xfrm>
            <a:off x="751840" y="2040690"/>
            <a:ext cx="4224069" cy="3898900"/>
          </a:xfrm>
          <a:prstGeom prst="rect">
            <a:avLst/>
          </a:prstGeom>
        </p:spPr>
        <p:txBody>
          <a:bodyPr vert="horz" lIns="91440" tIns="45720" rIns="91440" bIns="45720" rtlCol="0">
            <a:normAutofit lnSpcReduction="10000"/>
          </a:bodyPr>
          <a:lstStyle/>
          <a:p>
            <a:pPr marL="0" marR="0" lvl="0" indent="0" defTabSz="457200" fontAlgn="auto">
              <a:spcBef>
                <a:spcPts val="1000"/>
              </a:spcBef>
              <a:buClr>
                <a:schemeClr val="accent1"/>
              </a:buClr>
              <a:buSzPct val="80000"/>
              <a:tabLst/>
              <a:defRPr/>
            </a:pPr>
            <a:r>
              <a:rPr kumimoji="0" lang="en-US" b="1" u="none" strike="noStrike" cap="none" spc="100" normalizeH="0" noProof="0" dirty="0">
                <a:ln>
                  <a:noFill/>
                </a:ln>
                <a:effectLst/>
                <a:uLnTx/>
                <a:uFillTx/>
                <a:latin typeface="+mj-lt"/>
                <a:cs typeface="Calibri" panose="020F0502020204030204" pitchFamily="34" charset="0"/>
              </a:rPr>
              <a:t>John</a:t>
            </a:r>
            <a:r>
              <a:rPr kumimoji="0" lang="en-US" b="1" u="none" strike="noStrike" cap="none" spc="100" normalizeH="0" baseline="0" noProof="0" dirty="0">
                <a:ln>
                  <a:noFill/>
                </a:ln>
                <a:effectLst/>
                <a:uLnTx/>
                <a:uFillTx/>
                <a:latin typeface="+mj-lt"/>
                <a:cs typeface="Calibri" panose="020F0502020204030204" pitchFamily="34" charset="0"/>
              </a:rPr>
              <a:t> H. Gallagher, Jr. </a:t>
            </a:r>
            <a:endParaRPr lang="en-US" b="1" spc="100" dirty="0">
              <a:solidFill>
                <a:srgbClr val="FFFFFF"/>
              </a:solidFill>
              <a:latin typeface="+mj-lt"/>
              <a:cs typeface="Calibri" panose="020F0502020204030204" pitchFamily="34" charset="0"/>
            </a:endParaRPr>
          </a:p>
          <a:p>
            <a:pPr marL="0" marR="0" lvl="0" indent="0" defTabSz="457200" fontAlgn="auto">
              <a:spcBef>
                <a:spcPts val="1000"/>
              </a:spcBef>
              <a:buClr>
                <a:schemeClr val="accent1"/>
              </a:buClr>
              <a:buSzPct val="80000"/>
              <a:tabLst/>
              <a:defRPr/>
            </a:pPr>
            <a:r>
              <a:rPr kumimoji="0" lang="en-US" u="none" strike="noStrike" cap="none" spc="100" normalizeH="0" baseline="0" noProof="0" dirty="0">
                <a:ln>
                  <a:noFill/>
                </a:ln>
                <a:effectLst/>
                <a:uLnTx/>
                <a:uFillTx/>
                <a:latin typeface="+mj-lt"/>
                <a:cs typeface="Calibri" panose="020F0502020204030204" pitchFamily="34" charset="0"/>
              </a:rPr>
              <a:t>President and CEO</a:t>
            </a:r>
            <a:r>
              <a:rPr lang="en-US" u="sng" spc="100" dirty="0">
                <a:latin typeface="+mj-lt"/>
                <a:cs typeface="Calibri" panose="020F0502020204030204" pitchFamily="34" charset="0"/>
                <a:hlinkClick r:id="rId4">
                  <a:extLst>
                    <a:ext uri="{A12FA001-AC4F-418D-AE19-62706E023703}">
                      <ahyp:hlinkClr xmlns:ahyp="http://schemas.microsoft.com/office/drawing/2018/hyperlinkcolor" val="tx"/>
                    </a:ext>
                  </a:extLst>
                </a:hlinkClick>
              </a:rPr>
              <a:t> </a:t>
            </a:r>
            <a:endParaRPr lang="en-US" u="sng" spc="100" dirty="0">
              <a:latin typeface="+mj-lt"/>
              <a:cs typeface="Calibri" panose="020F0502020204030204" pitchFamily="34" charset="0"/>
            </a:endParaRPr>
          </a:p>
          <a:p>
            <a:pPr marL="0" marR="0" lvl="0" indent="0" defTabSz="457200" fontAlgn="auto">
              <a:spcBef>
                <a:spcPts val="1000"/>
              </a:spcBef>
              <a:buClr>
                <a:schemeClr val="accent1"/>
              </a:buClr>
              <a:buSzPct val="80000"/>
              <a:tabLst/>
              <a:defRPr/>
            </a:pPr>
            <a:r>
              <a:rPr lang="en-US" i="1" spc="100" dirty="0">
                <a:solidFill>
                  <a:schemeClr val="accent1"/>
                </a:solidFill>
                <a:latin typeface="+mj-lt"/>
                <a:cs typeface="Calibri" panose="020F0502020204030204" pitchFamily="34" charset="0"/>
                <a:hlinkClick r:id="rId5">
                  <a:extLst>
                    <a:ext uri="{A12FA001-AC4F-418D-AE19-62706E023703}">
                      <ahyp:hlinkClr xmlns:ahyp="http://schemas.microsoft.com/office/drawing/2018/hyperlinkcolor" val="tx"/>
                    </a:ext>
                  </a:extLst>
                </a:hlinkClick>
              </a:rPr>
              <a:t>jgallagher</a:t>
            </a:r>
            <a:r>
              <a:rPr kumimoji="0" lang="en-US" i="1" u="none" strike="noStrike" cap="none" spc="100" normalizeH="0" baseline="0" noProof="0" dirty="0">
                <a:ln>
                  <a:noFill/>
                </a:ln>
                <a:solidFill>
                  <a:schemeClr val="accent1"/>
                </a:solidFill>
                <a:effectLst/>
                <a:uLnTx/>
                <a:uFillTx/>
                <a:latin typeface="+mj-lt"/>
                <a:cs typeface="Calibri" panose="020F0502020204030204" pitchFamily="34" charset="0"/>
                <a:hlinkClick r:id="rId5">
                  <a:extLst>
                    <a:ext uri="{A12FA001-AC4F-418D-AE19-62706E023703}">
                      <ahyp:hlinkClr xmlns:ahyp="http://schemas.microsoft.com/office/drawing/2018/hyperlinkcolor" val="tx"/>
                    </a:ext>
                  </a:extLst>
                </a:hlinkClick>
              </a:rPr>
              <a:t>@CleanBiteTM.com</a:t>
            </a:r>
            <a:endParaRPr lang="en-US" i="1" spc="100" dirty="0">
              <a:solidFill>
                <a:schemeClr val="accent1"/>
              </a:solidFill>
              <a:latin typeface="+mj-lt"/>
              <a:cs typeface="Calibri" panose="020F0502020204030204" pitchFamily="34" charset="0"/>
            </a:endParaRPr>
          </a:p>
          <a:p>
            <a:pPr marL="0" marR="0" lvl="0" indent="0" defTabSz="457200" fontAlgn="auto">
              <a:spcBef>
                <a:spcPts val="1000"/>
              </a:spcBef>
              <a:buClr>
                <a:schemeClr val="accent1"/>
              </a:buClr>
              <a:buSzPct val="80000"/>
              <a:tabLst/>
              <a:defRPr/>
            </a:pPr>
            <a:r>
              <a:rPr kumimoji="0" lang="en-US" u="none" strike="noStrike" cap="none" spc="100" normalizeH="0" baseline="0" noProof="0" dirty="0">
                <a:ln>
                  <a:noFill/>
                </a:ln>
                <a:effectLst/>
                <a:uLnTx/>
                <a:uFillTx/>
                <a:latin typeface="+mj-lt"/>
                <a:cs typeface="Calibri" panose="020F0502020204030204" pitchFamily="34" charset="0"/>
              </a:rPr>
              <a:t>Phone | 610.520.9941</a:t>
            </a:r>
          </a:p>
          <a:p>
            <a:pPr defTabSz="457200">
              <a:spcBef>
                <a:spcPts val="1000"/>
              </a:spcBef>
              <a:buClr>
                <a:schemeClr val="accent1"/>
              </a:buClr>
              <a:buSzPct val="80000"/>
              <a:defRPr/>
            </a:pPr>
            <a:r>
              <a:rPr kumimoji="0" lang="en-US" b="1" u="none" strike="noStrike" cap="none" spc="100" normalizeH="0" baseline="0" noProof="0" dirty="0">
                <a:ln>
                  <a:noFill/>
                </a:ln>
                <a:solidFill>
                  <a:schemeClr val="accent1"/>
                </a:solidFill>
                <a:effectLst/>
                <a:uLnTx/>
                <a:uFillTx/>
                <a:latin typeface="+mj-lt"/>
                <a:cs typeface="Calibri" panose="020F0502020204030204" pitchFamily="34" charset="0"/>
              </a:rPr>
              <a:t>Clean Bite</a:t>
            </a:r>
            <a:r>
              <a:rPr lang="en-US" sz="1800" b="1" kern="100" dirty="0">
                <a:solidFill>
                  <a:schemeClr val="accent1"/>
                </a:solidFill>
                <a:effectLst/>
                <a:latin typeface="+mj-lt"/>
                <a:ea typeface="Aptos" panose="020B0004020202020204" pitchFamily="34" charset="0"/>
                <a:cs typeface="Times New Roman" panose="02020603050405020304" pitchFamily="18" charset="0"/>
              </a:rPr>
              <a:t>™</a:t>
            </a:r>
          </a:p>
          <a:p>
            <a:pPr marL="0" marR="0" lvl="0" indent="0" defTabSz="457200" fontAlgn="auto">
              <a:lnSpc>
                <a:spcPct val="90000"/>
              </a:lnSpc>
              <a:spcBef>
                <a:spcPts val="1000"/>
              </a:spcBef>
              <a:buClr>
                <a:schemeClr val="accent1"/>
              </a:buClr>
              <a:buSzPct val="80000"/>
              <a:tabLst/>
              <a:defRPr/>
            </a:pPr>
            <a:endParaRPr lang="en-US" spc="100" dirty="0">
              <a:latin typeface="+mj-lt"/>
              <a:cs typeface="Calibri" panose="020F0502020204030204" pitchFamily="34" charset="0"/>
            </a:endParaRPr>
          </a:p>
          <a:p>
            <a:pPr marL="0" marR="0" lvl="0" indent="0" defTabSz="457200" fontAlgn="auto">
              <a:spcBef>
                <a:spcPts val="1000"/>
              </a:spcBef>
              <a:buClr>
                <a:schemeClr val="accent1"/>
              </a:buClr>
              <a:buSzPct val="80000"/>
              <a:tabLst/>
              <a:defRPr/>
            </a:pPr>
            <a:r>
              <a:rPr kumimoji="0" lang="en-US" u="none" strike="noStrike" cap="none" spc="100" normalizeH="0" baseline="0" noProof="0" dirty="0">
                <a:ln>
                  <a:noFill/>
                </a:ln>
                <a:effectLst/>
                <a:uLnTx/>
                <a:uFillTx/>
                <a:latin typeface="+mj-lt"/>
                <a:cs typeface="Calibri" panose="020F0502020204030204" pitchFamily="34" charset="0"/>
              </a:rPr>
              <a:t>Clean Bite, Inc.</a:t>
            </a:r>
          </a:p>
          <a:p>
            <a:pPr marL="0" marR="0" lvl="0" indent="0" defTabSz="457200" fontAlgn="auto">
              <a:spcBef>
                <a:spcPts val="1000"/>
              </a:spcBef>
              <a:buClr>
                <a:schemeClr val="accent1"/>
              </a:buClr>
              <a:buSzPct val="80000"/>
              <a:tabLst/>
              <a:defRPr/>
            </a:pPr>
            <a:r>
              <a:rPr kumimoji="0" lang="en-US" u="none" strike="noStrike" cap="none" spc="100" normalizeH="0" baseline="0" noProof="0" dirty="0">
                <a:ln>
                  <a:noFill/>
                </a:ln>
                <a:effectLst/>
                <a:uLnTx/>
                <a:uFillTx/>
                <a:latin typeface="+mj-lt"/>
                <a:cs typeface="Calibri" panose="020F0502020204030204" pitchFamily="34" charset="0"/>
              </a:rPr>
              <a:t>Haverford, PA 19041</a:t>
            </a:r>
          </a:p>
          <a:p>
            <a:pPr marL="0" marR="0" lvl="0" indent="0" defTabSz="457200" fontAlgn="auto">
              <a:spcBef>
                <a:spcPts val="1000"/>
              </a:spcBef>
              <a:buClr>
                <a:schemeClr val="accent1"/>
              </a:buClr>
              <a:buSzPct val="80000"/>
              <a:tabLst/>
              <a:defRPr/>
            </a:pPr>
            <a:r>
              <a:rPr kumimoji="0" lang="en-US" u="none" strike="noStrike" cap="none" spc="100" normalizeH="0" baseline="0" noProof="0" dirty="0">
                <a:ln>
                  <a:noFill/>
                </a:ln>
                <a:effectLst/>
                <a:uLnTx/>
                <a:uFillTx/>
                <a:latin typeface="+mj-lt"/>
                <a:cs typeface="Calibri" panose="020F0502020204030204" pitchFamily="34" charset="0"/>
              </a:rPr>
              <a:t>U.S.A. </a:t>
            </a:r>
          </a:p>
          <a:p>
            <a:pPr marL="0" marR="0" lvl="0" indent="0" defTabSz="457200" fontAlgn="auto">
              <a:spcBef>
                <a:spcPts val="1000"/>
              </a:spcBef>
              <a:buClr>
                <a:schemeClr val="accent1"/>
              </a:buClr>
              <a:buSzPct val="80000"/>
              <a:tabLst/>
              <a:defRPr/>
            </a:pPr>
            <a:r>
              <a:rPr kumimoji="0" lang="en-US" b="1" u="none" strike="noStrike" cap="none" spc="100" normalizeH="0" baseline="0" noProof="0" dirty="0">
                <a:ln>
                  <a:noFill/>
                </a:ln>
                <a:solidFill>
                  <a:schemeClr val="accent1"/>
                </a:solidFill>
                <a:effectLst/>
                <a:uLnTx/>
                <a:uFillTx/>
                <a:latin typeface="+mj-lt"/>
                <a:cs typeface="Calibri" panose="020F0502020204030204" pitchFamily="34" charset="0"/>
                <a:hlinkClick r:id="rId6">
                  <a:extLst>
                    <a:ext uri="{A12FA001-AC4F-418D-AE19-62706E023703}">
                      <ahyp:hlinkClr xmlns:ahyp="http://schemas.microsoft.com/office/drawing/2018/hyperlinkcolor" val="tx"/>
                    </a:ext>
                  </a:extLst>
                </a:hlinkClick>
              </a:rPr>
              <a:t>www.CleanBiteTM.com</a:t>
            </a:r>
            <a:endParaRPr kumimoji="0" lang="en-US" b="1" u="none" strike="noStrike" cap="none" spc="100" normalizeH="0" baseline="0" noProof="0" dirty="0">
              <a:ln>
                <a:noFill/>
              </a:ln>
              <a:solidFill>
                <a:schemeClr val="accent1"/>
              </a:solidFill>
              <a:effectLst/>
              <a:uLnTx/>
              <a:uFillTx/>
              <a:latin typeface="+mj-lt"/>
              <a:cs typeface="Calibri" panose="020F0502020204030204" pitchFamily="34" charset="0"/>
            </a:endParaRPr>
          </a:p>
          <a:p>
            <a:pPr marL="0" marR="0" lvl="0" indent="0" defTabSz="457200" fontAlgn="auto">
              <a:lnSpc>
                <a:spcPct val="90000"/>
              </a:lnSpc>
              <a:spcBef>
                <a:spcPts val="1000"/>
              </a:spcBef>
              <a:buClr>
                <a:schemeClr val="accent1"/>
              </a:buClr>
              <a:buSzPct val="80000"/>
              <a:buFont typeface="Wingdings 3" charset="2"/>
              <a:buChar char=""/>
              <a:tabLst/>
              <a:defRPr/>
            </a:pPr>
            <a:endParaRPr kumimoji="0" lang="en-US" sz="1500" u="none" strike="noStrike" cap="none" spc="100" normalizeH="0" baseline="0" noProof="0" dirty="0">
              <a:ln>
                <a:noFill/>
              </a:ln>
              <a:solidFill>
                <a:schemeClr val="bg1"/>
              </a:solidFill>
              <a:effectLst/>
              <a:uLnTx/>
              <a:uFillTx/>
              <a:latin typeface="+mj-lt"/>
            </a:endParaRPr>
          </a:p>
          <a:p>
            <a:pPr marL="0" marR="0" lvl="0" indent="0" defTabSz="457200" fontAlgn="auto">
              <a:lnSpc>
                <a:spcPct val="90000"/>
              </a:lnSpc>
              <a:spcBef>
                <a:spcPts val="1000"/>
              </a:spcBef>
              <a:buClr>
                <a:schemeClr val="accent1"/>
              </a:buClr>
              <a:buSzPct val="80000"/>
              <a:buFont typeface="Wingdings 3" charset="2"/>
              <a:buChar char=""/>
              <a:tabLst/>
              <a:defRPr/>
            </a:pPr>
            <a:endParaRPr kumimoji="0" lang="en-US" sz="1500" u="none" strike="noStrike" cap="none" spc="100" normalizeH="0" baseline="0" noProof="0" dirty="0">
              <a:ln>
                <a:noFill/>
              </a:ln>
              <a:solidFill>
                <a:schemeClr val="bg1"/>
              </a:solidFill>
              <a:effectLst/>
              <a:uLnTx/>
              <a:uFillTx/>
              <a:latin typeface="+mj-lt"/>
            </a:endParaRPr>
          </a:p>
          <a:p>
            <a:pPr marL="0" marR="0" lvl="0" indent="0" defTabSz="457200" fontAlgn="auto">
              <a:lnSpc>
                <a:spcPct val="90000"/>
              </a:lnSpc>
              <a:spcBef>
                <a:spcPts val="1000"/>
              </a:spcBef>
              <a:buClr>
                <a:schemeClr val="accent1"/>
              </a:buClr>
              <a:buSzPct val="80000"/>
              <a:buFont typeface="Wingdings 3" charset="2"/>
              <a:buChar char=""/>
              <a:tabLst/>
              <a:defRPr/>
            </a:pPr>
            <a:endParaRPr kumimoji="0" lang="en-US" sz="1500" u="none" strike="noStrike" cap="none" spc="100" normalizeH="0" baseline="0" noProof="0" dirty="0">
              <a:ln>
                <a:noFill/>
              </a:ln>
              <a:solidFill>
                <a:schemeClr val="bg1"/>
              </a:solidFill>
              <a:effectLst/>
              <a:uLnTx/>
              <a:uFillTx/>
              <a:latin typeface="+mj-lt"/>
            </a:endParaRPr>
          </a:p>
        </p:txBody>
      </p:sp>
    </p:spTree>
    <p:extLst>
      <p:ext uri="{BB962C8B-B14F-4D97-AF65-F5344CB8AC3E}">
        <p14:creationId xmlns:p14="http://schemas.microsoft.com/office/powerpoint/2010/main" val="286365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35702" y="1223946"/>
            <a:ext cx="4096139" cy="498748"/>
          </a:xfrm>
        </p:spPr>
        <p:txBody>
          <a:bodyPr>
            <a:normAutofit fontScale="90000"/>
          </a:bodyPr>
          <a:lstStyle/>
          <a:p>
            <a:pPr>
              <a:lnSpc>
                <a:spcPct val="90000"/>
              </a:lnSpc>
            </a:pP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b="1" dirty="0">
                <a:solidFill>
                  <a:srgbClr val="EBEBEB"/>
                </a:solidFill>
              </a:rPr>
            </a:br>
            <a:br>
              <a:rPr lang="en-US" sz="1400" dirty="0">
                <a:solidFill>
                  <a:srgbClr val="EBEBEB"/>
                </a:solidFill>
              </a:rPr>
            </a:br>
            <a:br>
              <a:rPr lang="en-US" sz="4000" b="1" dirty="0">
                <a:solidFill>
                  <a:srgbClr val="EBEBEB"/>
                </a:solidFill>
                <a:cs typeface="Calibri" panose="020F0502020204030204" pitchFamily="34" charset="0"/>
              </a:rPr>
            </a:br>
            <a:r>
              <a:rPr lang="en-US" sz="3100" b="1" dirty="0">
                <a:solidFill>
                  <a:schemeClr val="tx1"/>
                </a:solidFill>
                <a:cs typeface="Calibri" panose="020F0502020204030204" pitchFamily="34" charset="0"/>
              </a:rPr>
              <a:t>Combined Global Markets </a:t>
            </a:r>
            <a:endParaRPr lang="en-US" sz="3100" dirty="0">
              <a:solidFill>
                <a:schemeClr val="tx1"/>
              </a:solidFill>
              <a:cs typeface="Calibri" panose="020F0502020204030204" pitchFamily="34" charset="0"/>
            </a:endParaRPr>
          </a:p>
        </p:txBody>
      </p:sp>
      <p:sp>
        <p:nvSpPr>
          <p:cNvPr id="3" name="Subtitle 2"/>
          <p:cNvSpPr>
            <a:spLocks noGrp="1"/>
          </p:cNvSpPr>
          <p:nvPr>
            <p:ph type="subTitle" idx="1"/>
          </p:nvPr>
        </p:nvSpPr>
        <p:spPr>
          <a:xfrm>
            <a:off x="7853567" y="1744799"/>
            <a:ext cx="3660408" cy="3639881"/>
          </a:xfrm>
        </p:spPr>
        <p:txBody>
          <a:bodyPr>
            <a:noAutofit/>
          </a:bodyPr>
          <a:lstStyle/>
          <a:p>
            <a:pPr>
              <a:spcBef>
                <a:spcPts val="0"/>
              </a:spcBef>
            </a:pPr>
            <a:r>
              <a:rPr lang="en-US" sz="1800" cap="none" dirty="0">
                <a:solidFill>
                  <a:schemeClr val="tx1"/>
                </a:solidFill>
                <a:effectLst/>
                <a:latin typeface="+mj-lt"/>
                <a:ea typeface="Aptos" panose="020B0004020202020204" pitchFamily="34" charset="0"/>
              </a:rPr>
              <a:t>This chart shows Global Patents for Clean Bite™ and LivFresh Dental Gel toothpaste. The products reflected use by people or companion pets, areas of defensible IP protection, and differences in solubility (editable) and non-solubility, providing advantages for specific use. </a:t>
            </a:r>
          </a:p>
          <a:p>
            <a:pPr>
              <a:spcBef>
                <a:spcPts val="0"/>
              </a:spcBef>
            </a:pPr>
            <a:endParaRPr lang="en-US" sz="1800" cap="none" dirty="0">
              <a:solidFill>
                <a:schemeClr val="tx1"/>
              </a:solidFill>
              <a:latin typeface="+mj-lt"/>
              <a:ea typeface="Calibri" panose="020F0502020204030204" pitchFamily="34" charset="0"/>
              <a:cs typeface="Calibri" panose="020F0502020204030204" pitchFamily="34" charset="0"/>
            </a:endParaRPr>
          </a:p>
          <a:p>
            <a:pPr>
              <a:spcBef>
                <a:spcPts val="0"/>
              </a:spcBef>
            </a:pPr>
            <a:r>
              <a:rPr lang="en-US" sz="1800" cap="none" dirty="0">
                <a:solidFill>
                  <a:schemeClr val="tx1"/>
                </a:solidFill>
                <a:latin typeface="+mj-lt"/>
                <a:ea typeface="Calibri" panose="020F0502020204030204" pitchFamily="34" charset="0"/>
                <a:cs typeface="Calibri" panose="020F0502020204030204" pitchFamily="34" charset="0"/>
              </a:rPr>
              <a:t>Africa, a promising region, is the subject of ongoing R&amp;D exploring applications for NTDs. </a:t>
            </a:r>
          </a:p>
          <a:p>
            <a:r>
              <a:rPr lang="en-US" sz="1800" cap="none" dirty="0">
                <a:solidFill>
                  <a:schemeClr val="tx1"/>
                </a:solidFill>
                <a:latin typeface="+mj-lt"/>
                <a:ea typeface="Calibri" panose="020F0502020204030204" pitchFamily="34" charset="0"/>
                <a:cs typeface="Calibri" panose="020F0502020204030204" pitchFamily="34" charset="0"/>
              </a:rPr>
              <a:t>SA, particularly Brazil, which has the second-largest global pet population, is suitable for licensing, while a strategy for the PACRIM will be determined by Livionex, Inc.</a:t>
            </a:r>
            <a:endParaRPr lang="en-US" sz="1800" cap="none" dirty="0">
              <a:latin typeface="+mj-lt"/>
            </a:endParaRPr>
          </a:p>
        </p:txBody>
      </p:sp>
      <p:pic>
        <p:nvPicPr>
          <p:cNvPr id="20" name="Picture 19">
            <a:extLst>
              <a:ext uri="{FF2B5EF4-FFF2-40B4-BE49-F238E27FC236}">
                <a16:creationId xmlns:a16="http://schemas.microsoft.com/office/drawing/2014/main" id="{EDB9F839-B5E3-6ADD-00B5-E43992F9F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873" y="531846"/>
            <a:ext cx="6316004" cy="5754178"/>
          </a:xfrm>
          <a:prstGeom prst="rect">
            <a:avLst/>
          </a:prstGeom>
        </p:spPr>
      </p:pic>
    </p:spTree>
    <p:extLst>
      <p:ext uri="{BB962C8B-B14F-4D97-AF65-F5344CB8AC3E}">
        <p14:creationId xmlns:p14="http://schemas.microsoft.com/office/powerpoint/2010/main" val="290117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1BD470-8368-ECC3-A2AD-AA71873595D0}"/>
              </a:ext>
            </a:extLst>
          </p:cNvPr>
          <p:cNvSpPr txBox="1"/>
          <p:nvPr/>
        </p:nvSpPr>
        <p:spPr>
          <a:xfrm>
            <a:off x="9492316" y="1790172"/>
            <a:ext cx="1272209" cy="4734438"/>
          </a:xfrm>
          <a:prstGeom prst="rect">
            <a:avLst/>
          </a:prstGeom>
          <a:noFill/>
        </p:spPr>
        <p:txBody>
          <a:bodyPr wrap="square" rtlCol="0">
            <a:spAutoFit/>
          </a:bodyPr>
          <a:lstStyle/>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endParaRPr lang="en-US" dirty="0">
              <a:latin typeface="+mj-lt"/>
              <a:ea typeface="Calibri" panose="020F0502020204030204" pitchFamily="34" charset="0"/>
              <a:cs typeface="Calibri" panose="020F0502020204030204" pitchFamily="34" charset="0"/>
              <a:sym typeface="Wingdings" panose="05000000000000000000" pitchFamily="2" charset="2"/>
            </a:endParaRP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b="1" dirty="0">
                <a:solidFill>
                  <a:srgbClr val="0070C0"/>
                </a:solidFill>
                <a:latin typeface="+mj-lt"/>
              </a:rPr>
              <a:t>5</a:t>
            </a:r>
          </a:p>
        </p:txBody>
      </p:sp>
      <p:sp>
        <p:nvSpPr>
          <p:cNvPr id="6" name="TextBox 5">
            <a:extLst>
              <a:ext uri="{FF2B5EF4-FFF2-40B4-BE49-F238E27FC236}">
                <a16:creationId xmlns:a16="http://schemas.microsoft.com/office/drawing/2014/main" id="{1CEC00F7-BB6B-DCE5-08D1-168F09C668BD}"/>
              </a:ext>
            </a:extLst>
          </p:cNvPr>
          <p:cNvSpPr txBox="1"/>
          <p:nvPr/>
        </p:nvSpPr>
        <p:spPr>
          <a:xfrm>
            <a:off x="2059927" y="1449261"/>
            <a:ext cx="3804547" cy="4616648"/>
          </a:xfrm>
          <a:prstGeom prst="rect">
            <a:avLst/>
          </a:prstGeom>
          <a:noFill/>
        </p:spPr>
        <p:txBody>
          <a:bodyPr wrap="square" rtlCol="0">
            <a:spAutoFit/>
          </a:bodyPr>
          <a:lstStyle/>
          <a:p>
            <a:pPr algn="ctr">
              <a:spcAft>
                <a:spcPts val="600"/>
              </a:spcAft>
            </a:pPr>
            <a:r>
              <a:rPr lang="en-US" dirty="0">
                <a:latin typeface="+mj-lt"/>
                <a:ea typeface="Calibri" panose="020F0502020204030204" pitchFamily="34" charset="0"/>
                <a:cs typeface="Calibri" panose="020F0502020204030204" pitchFamily="34" charset="0"/>
              </a:rPr>
              <a:t>People</a:t>
            </a:r>
          </a:p>
          <a:p>
            <a:pPr marL="342900" indent="-342900">
              <a:spcAft>
                <a:spcPts val="600"/>
              </a:spcAft>
              <a:buAutoNum type="arabicParenR"/>
            </a:pPr>
            <a:r>
              <a:rPr lang="en-US" dirty="0">
                <a:latin typeface="+mj-lt"/>
                <a:ea typeface="Calibri" panose="020F0502020204030204" pitchFamily="34" charset="0"/>
                <a:cs typeface="Calibri" panose="020F0502020204030204" pitchFamily="34" charset="0"/>
              </a:rPr>
              <a:t>Greatest Impact on Humanity    </a:t>
            </a:r>
            <a:endParaRPr lang="en-US" dirty="0">
              <a:latin typeface="+mj-lt"/>
              <a:ea typeface="Calibri" panose="020F0502020204030204" pitchFamily="34" charset="0"/>
              <a:cs typeface="Calibri" panose="020F0502020204030204" pitchFamily="34" charset="0"/>
              <a:sym typeface="Wingdings" panose="05000000000000000000" pitchFamily="2" charset="2"/>
            </a:endParaRP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sym typeface="Wingdings" panose="05000000000000000000" pitchFamily="2" charset="2"/>
              </a:rPr>
              <a:t>Diversified Markets	           </a:t>
            </a: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rPr>
              <a:t>Opportunity for Collaboration    </a:t>
            </a:r>
            <a:endParaRPr lang="en-US" dirty="0">
              <a:latin typeface="+mj-lt"/>
              <a:ea typeface="Calibri" panose="020F0502020204030204" pitchFamily="34" charset="0"/>
              <a:cs typeface="Calibri" panose="020F0502020204030204" pitchFamily="34" charset="0"/>
              <a:sym typeface="Wingdings" panose="05000000000000000000" pitchFamily="2" charset="2"/>
            </a:endParaRPr>
          </a:p>
          <a:p>
            <a:pPr marL="800100" lvl="1" indent="-342900">
              <a:spcAft>
                <a:spcPts val="600"/>
              </a:spcAft>
              <a:buFont typeface="+mj-lt"/>
              <a:buAutoNum type="alphaLcParenR"/>
            </a:pPr>
            <a:r>
              <a:rPr lang="en-US" dirty="0">
                <a:latin typeface="+mj-lt"/>
                <a:ea typeface="Calibri" panose="020F0502020204030204" pitchFamily="34" charset="0"/>
                <a:cs typeface="Calibri" panose="020F0502020204030204" pitchFamily="34" charset="0"/>
                <a:sym typeface="Wingdings" panose="05000000000000000000" pitchFamily="2" charset="2"/>
              </a:rPr>
              <a:t>Possible Licensing 	          </a:t>
            </a:r>
          </a:p>
          <a:p>
            <a:pPr marL="800100" lvl="1" indent="-342900">
              <a:spcAft>
                <a:spcPts val="600"/>
              </a:spcAft>
              <a:buFont typeface="+mj-lt"/>
              <a:buAutoNum type="alphaLcParenR"/>
            </a:pPr>
            <a:r>
              <a:rPr lang="en-US" dirty="0">
                <a:latin typeface="+mj-lt"/>
                <a:ea typeface="Calibri" panose="020F0502020204030204" pitchFamily="34" charset="0"/>
                <a:cs typeface="Calibri" panose="020F0502020204030204" pitchFamily="34" charset="0"/>
                <a:sym typeface="Wingdings" panose="05000000000000000000" pitchFamily="2" charset="2"/>
              </a:rPr>
              <a:t>Possible M&amp;A                        </a:t>
            </a:r>
          </a:p>
          <a:p>
            <a:pPr marL="800100" lvl="1" indent="-342900">
              <a:spcAft>
                <a:spcPts val="600"/>
              </a:spcAft>
              <a:buFont typeface="+mj-lt"/>
              <a:buAutoNum type="alphaLcParenR"/>
            </a:pPr>
            <a:r>
              <a:rPr lang="en-US" dirty="0">
                <a:latin typeface="+mj-lt"/>
                <a:ea typeface="Calibri" panose="020F0502020204030204" pitchFamily="34" charset="0"/>
                <a:cs typeface="Calibri" panose="020F0502020204030204" pitchFamily="34" charset="0"/>
                <a:sym typeface="Wingdings" panose="05000000000000000000" pitchFamily="2" charset="2"/>
              </a:rPr>
              <a:t>Possible Exit                          </a:t>
            </a: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sym typeface="Wingdings" panose="05000000000000000000" pitchFamily="2" charset="2"/>
              </a:rPr>
              <a:t>Use of LivFresh Dental Gel        </a:t>
            </a: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sym typeface="Wingdings" panose="05000000000000000000" pitchFamily="2" charset="2"/>
              </a:rPr>
              <a:t>Available Niche Markets             </a:t>
            </a: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sym typeface="Wingdings" panose="05000000000000000000" pitchFamily="2" charset="2"/>
              </a:rPr>
              <a:t>Greatest use of API Delivery     </a:t>
            </a: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sym typeface="Wingdings" panose="05000000000000000000" pitchFamily="2" charset="2"/>
              </a:rPr>
              <a:t>Support of Mission Statement  </a:t>
            </a: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sym typeface="Wingdings" panose="05000000000000000000" pitchFamily="2" charset="2"/>
              </a:rPr>
              <a:t>Use of both U. S. Patents           </a:t>
            </a:r>
          </a:p>
          <a:p>
            <a:pPr marL="342900" indent="-342900">
              <a:spcAft>
                <a:spcPts val="600"/>
              </a:spcAft>
              <a:buFontTx/>
              <a:buAutoNum type="arabicParenR"/>
            </a:pPr>
            <a:r>
              <a:rPr lang="en-US" dirty="0">
                <a:latin typeface="+mj-lt"/>
                <a:ea typeface="Calibri" panose="020F0502020204030204" pitchFamily="34" charset="0"/>
                <a:cs typeface="Calibri" panose="020F0502020204030204" pitchFamily="34" charset="0"/>
              </a:rPr>
              <a:t>Advancing Other Causes</a:t>
            </a:r>
            <a:r>
              <a:rPr lang="en-US" dirty="0">
                <a:latin typeface="+mj-lt"/>
                <a:ea typeface="Calibri" panose="020F0502020204030204" pitchFamily="34" charset="0"/>
                <a:cs typeface="Calibri" panose="020F0502020204030204" pitchFamily="34" charset="0"/>
                <a:sym typeface="Wingdings" panose="05000000000000000000" pitchFamily="2" charset="2"/>
              </a:rPr>
              <a:t> </a:t>
            </a:r>
            <a:r>
              <a:rPr lang="en-US" sz="1300" dirty="0">
                <a:latin typeface="+mj-lt"/>
                <a:ea typeface="Calibri" panose="020F0502020204030204" pitchFamily="34" charset="0"/>
                <a:cs typeface="Calibri" panose="020F0502020204030204" pitchFamily="34" charset="0"/>
                <a:sym typeface="Wingdings" panose="05000000000000000000" pitchFamily="2" charset="2"/>
              </a:rPr>
              <a:t>(NTDs*) </a:t>
            </a:r>
            <a:endParaRPr lang="en-US" dirty="0">
              <a:solidFill>
                <a:schemeClr val="bg1"/>
              </a:solidFill>
              <a:latin typeface="+mj-lt"/>
              <a:ea typeface="Calibri" panose="020F0502020204030204" pitchFamily="34" charset="0"/>
              <a:cs typeface="Calibri" panose="020F0502020204030204" pitchFamily="34" charset="0"/>
            </a:endParaRPr>
          </a:p>
        </p:txBody>
      </p:sp>
      <p:sp>
        <p:nvSpPr>
          <p:cNvPr id="2" name="Title 1"/>
          <p:cNvSpPr>
            <a:spLocks noGrp="1"/>
          </p:cNvSpPr>
          <p:nvPr>
            <p:ph type="ctrTitle"/>
          </p:nvPr>
        </p:nvSpPr>
        <p:spPr>
          <a:xfrm>
            <a:off x="8841850" y="1133666"/>
            <a:ext cx="2682875" cy="430711"/>
          </a:xfrm>
        </p:spPr>
        <p:txBody>
          <a:bodyPr anchor="t">
            <a:normAutofit fontScale="90000"/>
          </a:bodyPr>
          <a:lstStyle/>
          <a:p>
            <a:pPr algn="ctr">
              <a:lnSpc>
                <a:spcPct val="90000"/>
              </a:lnSpc>
            </a:pPr>
            <a:r>
              <a:rPr lang="en-US" sz="2000" b="1" dirty="0">
                <a:solidFill>
                  <a:srgbClr val="FFFFFF"/>
                </a:solidFill>
                <a:latin typeface="Calibri" panose="020F0502020204030204" pitchFamily="34" charset="0"/>
              </a:rPr>
              <a:t>Ben Franklin’s Score Board</a:t>
            </a:r>
            <a:br>
              <a:rPr lang="en-US" sz="3600" b="1" dirty="0">
                <a:solidFill>
                  <a:srgbClr val="FFFFFF"/>
                </a:solidFill>
                <a:latin typeface="Calibri" panose="020F0502020204030204" pitchFamily="34" charset="0"/>
              </a:rPr>
            </a:br>
            <a:br>
              <a:rPr lang="en-US" sz="1400" b="1" dirty="0">
                <a:solidFill>
                  <a:srgbClr val="FFFFFF"/>
                </a:solidFill>
                <a:latin typeface="Calibri" panose="020F0502020204030204" pitchFamily="34" charset="0"/>
              </a:rPr>
            </a:br>
            <a:endParaRPr lang="en-US" sz="1400" dirty="0">
              <a:solidFill>
                <a:srgbClr val="FFFFFF"/>
              </a:solidFill>
              <a:latin typeface="Calibri" panose="020F0502020204030204" pitchFamily="34" charset="0"/>
            </a:endParaRPr>
          </a:p>
        </p:txBody>
      </p:sp>
      <p:sp>
        <p:nvSpPr>
          <p:cNvPr id="5" name="Subtitle 4">
            <a:extLst>
              <a:ext uri="{FF2B5EF4-FFF2-40B4-BE49-F238E27FC236}">
                <a16:creationId xmlns:a16="http://schemas.microsoft.com/office/drawing/2014/main" id="{C3F3DD40-2CF3-05A5-80F0-4AC197CCF0E5}"/>
              </a:ext>
            </a:extLst>
          </p:cNvPr>
          <p:cNvSpPr>
            <a:spLocks noGrp="1"/>
          </p:cNvSpPr>
          <p:nvPr>
            <p:ph type="subTitle" idx="1"/>
          </p:nvPr>
        </p:nvSpPr>
        <p:spPr>
          <a:xfrm>
            <a:off x="746449" y="733283"/>
            <a:ext cx="10936896" cy="430710"/>
          </a:xfrm>
        </p:spPr>
        <p:txBody>
          <a:bodyPr>
            <a:noAutofit/>
          </a:bodyPr>
          <a:lstStyle/>
          <a:p>
            <a:pPr algn="ctr"/>
            <a:r>
              <a:rPr lang="en-US" sz="3000" b="1" cap="small" dirty="0">
                <a:solidFill>
                  <a:schemeClr val="tx1"/>
                </a:solidFill>
                <a:latin typeface="+mj-lt"/>
                <a:ea typeface="Calibri" panose="020F0502020204030204" pitchFamily="34" charset="0"/>
                <a:cs typeface="Calibri" panose="020F0502020204030204" pitchFamily="34" charset="0"/>
              </a:rPr>
              <a:t>Clean Bite’s Conundrum</a:t>
            </a:r>
            <a:r>
              <a:rPr lang="en-US" sz="3000" b="1" dirty="0">
                <a:solidFill>
                  <a:schemeClr val="tx1"/>
                </a:solidFill>
                <a:latin typeface="+mj-lt"/>
                <a:ea typeface="Calibri" panose="020F0502020204030204" pitchFamily="34" charset="0"/>
                <a:cs typeface="Calibri" panose="020F0502020204030204" pitchFamily="34" charset="0"/>
              </a:rPr>
              <a:t>: </a:t>
            </a:r>
            <a:r>
              <a:rPr lang="en-US" sz="3000" b="1" cap="small" dirty="0">
                <a:solidFill>
                  <a:schemeClr val="tx1"/>
                </a:solidFill>
                <a:latin typeface="+mj-lt"/>
                <a:ea typeface="Calibri" panose="020F0502020204030204" pitchFamily="34" charset="0"/>
                <a:cs typeface="Calibri" panose="020F0502020204030204" pitchFamily="34" charset="0"/>
              </a:rPr>
              <a:t>Focus on People or Pets? </a:t>
            </a:r>
          </a:p>
        </p:txBody>
      </p:sp>
      <p:sp>
        <p:nvSpPr>
          <p:cNvPr id="9" name="TextBox 8">
            <a:extLst>
              <a:ext uri="{FF2B5EF4-FFF2-40B4-BE49-F238E27FC236}">
                <a16:creationId xmlns:a16="http://schemas.microsoft.com/office/drawing/2014/main" id="{09E79108-BBDF-83D6-CE3A-50C611D5359C}"/>
              </a:ext>
            </a:extLst>
          </p:cNvPr>
          <p:cNvSpPr txBox="1"/>
          <p:nvPr/>
        </p:nvSpPr>
        <p:spPr>
          <a:xfrm>
            <a:off x="5016577" y="1841468"/>
            <a:ext cx="1272209" cy="4683142"/>
          </a:xfrm>
          <a:prstGeom prst="rect">
            <a:avLst/>
          </a:prstGeom>
          <a:noFill/>
        </p:spPr>
        <p:txBody>
          <a:bodyPr wrap="square" rtlCol="0">
            <a:spAutoFit/>
          </a:bodyPr>
          <a:lstStyle/>
          <a:p>
            <a:pPr algn="ctr">
              <a:lnSpc>
                <a:spcPts val="2400"/>
              </a:lnSpc>
              <a:buClr>
                <a:schemeClr val="bg1"/>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solidFill>
                  <a:srgbClr val="C00000"/>
                </a:solidFill>
                <a:latin typeface="+mj-lt"/>
                <a:ea typeface="Calibri" panose="020F0502020204030204" pitchFamily="34" charset="0"/>
                <a:cs typeface="Calibri" panose="020F0502020204030204" pitchFamily="34" charset="0"/>
                <a:sym typeface="Wingdings" panose="05000000000000000000" pitchFamily="2" charset="2"/>
              </a:rPr>
              <a:t>X</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dirty="0">
                <a:latin typeface="+mj-lt"/>
                <a:ea typeface="Calibri" panose="020F0502020204030204" pitchFamily="34" charset="0"/>
                <a:cs typeface="Calibri" panose="020F0502020204030204" pitchFamily="34" charset="0"/>
                <a:sym typeface="Wingdings" panose="05000000000000000000" pitchFamily="2" charset="2"/>
              </a:rPr>
              <a:t></a:t>
            </a:r>
          </a:p>
          <a:p>
            <a:pPr algn="ctr">
              <a:lnSpc>
                <a:spcPts val="2750"/>
              </a:lnSpc>
              <a:buClr>
                <a:srgbClr val="FFFFFF"/>
              </a:buClr>
            </a:pPr>
            <a:r>
              <a:rPr lang="en-US" b="1" dirty="0">
                <a:solidFill>
                  <a:srgbClr val="0070C0"/>
                </a:solidFill>
                <a:latin typeface="+mj-lt"/>
              </a:rPr>
              <a:t>9</a:t>
            </a:r>
          </a:p>
        </p:txBody>
      </p:sp>
      <p:sp>
        <p:nvSpPr>
          <p:cNvPr id="7" name="TextBox 6">
            <a:extLst>
              <a:ext uri="{FF2B5EF4-FFF2-40B4-BE49-F238E27FC236}">
                <a16:creationId xmlns:a16="http://schemas.microsoft.com/office/drawing/2014/main" id="{9CF158C7-87D6-5750-EF49-5E8F0958AE77}"/>
              </a:ext>
            </a:extLst>
          </p:cNvPr>
          <p:cNvSpPr txBox="1"/>
          <p:nvPr/>
        </p:nvSpPr>
        <p:spPr>
          <a:xfrm>
            <a:off x="6548344" y="1449261"/>
            <a:ext cx="3804547" cy="4616648"/>
          </a:xfrm>
          <a:prstGeom prst="rect">
            <a:avLst/>
          </a:prstGeom>
          <a:noFill/>
        </p:spPr>
        <p:txBody>
          <a:bodyPr wrap="square" rtlCol="0">
            <a:spAutoFit/>
          </a:bodyPr>
          <a:lstStyle/>
          <a:p>
            <a:pPr algn="ctr">
              <a:spcAft>
                <a:spcPts val="600"/>
              </a:spcAft>
            </a:pPr>
            <a:r>
              <a:rPr lang="en-US" dirty="0">
                <a:latin typeface="+mj-lt"/>
                <a:ea typeface="Calibri" panose="020F0502020204030204" pitchFamily="34" charset="0"/>
                <a:cs typeface="Calibri" panose="020F0502020204030204" pitchFamily="34" charset="0"/>
              </a:rPr>
              <a:t>Pets</a:t>
            </a:r>
          </a:p>
          <a:p>
            <a:pPr>
              <a:spcAft>
                <a:spcPts val="600"/>
              </a:spcAft>
            </a:pPr>
            <a:r>
              <a:rPr lang="en-US" dirty="0">
                <a:latin typeface="+mj-lt"/>
                <a:ea typeface="Calibri" panose="020F0502020204030204" pitchFamily="34" charset="0"/>
                <a:cs typeface="Calibri" panose="020F0502020204030204" pitchFamily="34" charset="0"/>
              </a:rPr>
              <a:t>1)   Greatest Impact on Humanity  </a:t>
            </a:r>
          </a:p>
          <a:p>
            <a:pPr marL="342900" indent="-342900">
              <a:spcAft>
                <a:spcPts val="600"/>
              </a:spcAft>
              <a:buAutoNum type="arabicParenR" startAt="2"/>
            </a:pPr>
            <a:r>
              <a:rPr lang="en-US" dirty="0">
                <a:latin typeface="+mj-lt"/>
                <a:ea typeface="Calibri" panose="020F0502020204030204" pitchFamily="34" charset="0"/>
                <a:cs typeface="Calibri" panose="020F0502020204030204" pitchFamily="34" charset="0"/>
              </a:rPr>
              <a:t>Diversified Markets	</a:t>
            </a:r>
          </a:p>
          <a:p>
            <a:pPr marL="342900" indent="-342900">
              <a:spcAft>
                <a:spcPts val="600"/>
              </a:spcAft>
              <a:buFontTx/>
              <a:buAutoNum type="arabicParenR" startAt="2"/>
            </a:pPr>
            <a:r>
              <a:rPr lang="en-US" dirty="0">
                <a:latin typeface="+mj-lt"/>
                <a:ea typeface="Calibri" panose="020F0502020204030204" pitchFamily="34" charset="0"/>
                <a:cs typeface="Calibri" panose="020F0502020204030204" pitchFamily="34" charset="0"/>
              </a:rPr>
              <a:t>Opportunity for Collaboration</a:t>
            </a:r>
            <a:endParaRPr lang="en-US" dirty="0">
              <a:latin typeface="+mj-lt"/>
              <a:ea typeface="Calibri" panose="020F0502020204030204" pitchFamily="34" charset="0"/>
              <a:cs typeface="Calibri" panose="020F0502020204030204" pitchFamily="34" charset="0"/>
              <a:sym typeface="Wingdings" panose="05000000000000000000" pitchFamily="2" charset="2"/>
            </a:endParaRPr>
          </a:p>
          <a:p>
            <a:pPr marL="800100" lvl="1" indent="-342900">
              <a:spcAft>
                <a:spcPts val="600"/>
              </a:spcAft>
              <a:buFont typeface="+mj-lt"/>
              <a:buAutoNum type="alphaLcParenR"/>
            </a:pPr>
            <a:r>
              <a:rPr lang="en-US" dirty="0">
                <a:latin typeface="+mj-lt"/>
                <a:ea typeface="Calibri" panose="020F0502020204030204" pitchFamily="34" charset="0"/>
                <a:cs typeface="Calibri" panose="020F0502020204030204" pitchFamily="34" charset="0"/>
                <a:sym typeface="Wingdings" panose="05000000000000000000" pitchFamily="2" charset="2"/>
              </a:rPr>
              <a:t>Possible Licensing 	</a:t>
            </a:r>
          </a:p>
          <a:p>
            <a:pPr marL="800100" lvl="1" indent="-342900">
              <a:spcAft>
                <a:spcPts val="600"/>
              </a:spcAft>
              <a:buFont typeface="+mj-lt"/>
              <a:buAutoNum type="alphaLcParenR"/>
            </a:pPr>
            <a:r>
              <a:rPr lang="en-US" dirty="0">
                <a:latin typeface="+mj-lt"/>
                <a:ea typeface="Calibri" panose="020F0502020204030204" pitchFamily="34" charset="0"/>
                <a:cs typeface="Calibri" panose="020F0502020204030204" pitchFamily="34" charset="0"/>
                <a:sym typeface="Wingdings" panose="05000000000000000000" pitchFamily="2" charset="2"/>
              </a:rPr>
              <a:t>Possible M&amp;A</a:t>
            </a:r>
          </a:p>
          <a:p>
            <a:pPr marL="800100" lvl="1" indent="-342900">
              <a:spcAft>
                <a:spcPts val="600"/>
              </a:spcAft>
              <a:buFont typeface="+mj-lt"/>
              <a:buAutoNum type="alphaLcParenR"/>
            </a:pPr>
            <a:r>
              <a:rPr lang="en-US" dirty="0">
                <a:latin typeface="+mj-lt"/>
                <a:ea typeface="Calibri" panose="020F0502020204030204" pitchFamily="34" charset="0"/>
                <a:cs typeface="Calibri" panose="020F0502020204030204" pitchFamily="34" charset="0"/>
                <a:sym typeface="Wingdings" panose="05000000000000000000" pitchFamily="2" charset="2"/>
              </a:rPr>
              <a:t>Possible Exit</a:t>
            </a:r>
          </a:p>
          <a:p>
            <a:pPr marL="342900" indent="-342900">
              <a:spcAft>
                <a:spcPts val="600"/>
              </a:spcAft>
              <a:buFontTx/>
              <a:buAutoNum type="arabicParenR" startAt="2"/>
            </a:pPr>
            <a:r>
              <a:rPr lang="en-US" dirty="0">
                <a:latin typeface="+mj-lt"/>
                <a:ea typeface="Calibri" panose="020F0502020204030204" pitchFamily="34" charset="0"/>
                <a:cs typeface="Calibri" panose="020F0502020204030204" pitchFamily="34" charset="0"/>
                <a:sym typeface="Wingdings" panose="05000000000000000000" pitchFamily="2" charset="2"/>
              </a:rPr>
              <a:t>Use of LivFresh Dental Gel</a:t>
            </a:r>
          </a:p>
          <a:p>
            <a:pPr marL="342900" indent="-342900">
              <a:spcAft>
                <a:spcPts val="600"/>
              </a:spcAft>
              <a:buFontTx/>
              <a:buAutoNum type="arabicParenR" startAt="2"/>
            </a:pPr>
            <a:r>
              <a:rPr lang="en-US" dirty="0">
                <a:latin typeface="+mj-lt"/>
                <a:ea typeface="Calibri" panose="020F0502020204030204" pitchFamily="34" charset="0"/>
                <a:cs typeface="Calibri" panose="020F0502020204030204" pitchFamily="34" charset="0"/>
                <a:sym typeface="Wingdings" panose="05000000000000000000" pitchFamily="2" charset="2"/>
              </a:rPr>
              <a:t>Available Niche Markets</a:t>
            </a:r>
          </a:p>
          <a:p>
            <a:pPr marL="342900" indent="-342900">
              <a:spcAft>
                <a:spcPts val="600"/>
              </a:spcAft>
              <a:buFontTx/>
              <a:buAutoNum type="arabicParenR" startAt="2"/>
            </a:pPr>
            <a:r>
              <a:rPr lang="en-US" dirty="0">
                <a:latin typeface="+mj-lt"/>
                <a:ea typeface="Calibri" panose="020F0502020204030204" pitchFamily="34" charset="0"/>
                <a:cs typeface="Calibri" panose="020F0502020204030204" pitchFamily="34" charset="0"/>
                <a:sym typeface="Wingdings" panose="05000000000000000000" pitchFamily="2" charset="2"/>
              </a:rPr>
              <a:t>Greatest use of API Delivery</a:t>
            </a:r>
          </a:p>
          <a:p>
            <a:pPr marL="342900" indent="-342900">
              <a:spcAft>
                <a:spcPts val="600"/>
              </a:spcAft>
              <a:buFontTx/>
              <a:buAutoNum type="arabicParenR" startAt="2"/>
            </a:pPr>
            <a:r>
              <a:rPr lang="en-US" dirty="0">
                <a:latin typeface="+mj-lt"/>
                <a:ea typeface="Calibri" panose="020F0502020204030204" pitchFamily="34" charset="0"/>
                <a:cs typeface="Calibri" panose="020F0502020204030204" pitchFamily="34" charset="0"/>
                <a:sym typeface="Wingdings" panose="05000000000000000000" pitchFamily="2" charset="2"/>
              </a:rPr>
              <a:t>Support of Mission Statement</a:t>
            </a:r>
          </a:p>
          <a:p>
            <a:pPr marL="342900" indent="-342900">
              <a:spcAft>
                <a:spcPts val="600"/>
              </a:spcAft>
              <a:buFontTx/>
              <a:buAutoNum type="arabicParenR" startAt="2"/>
            </a:pPr>
            <a:r>
              <a:rPr lang="en-US" dirty="0">
                <a:latin typeface="+mj-lt"/>
                <a:ea typeface="Calibri" panose="020F0502020204030204" pitchFamily="34" charset="0"/>
                <a:cs typeface="Calibri" panose="020F0502020204030204" pitchFamily="34" charset="0"/>
                <a:sym typeface="Wingdings" panose="05000000000000000000" pitchFamily="2" charset="2"/>
              </a:rPr>
              <a:t>Use of both U. S. Patents</a:t>
            </a:r>
          </a:p>
          <a:p>
            <a:pPr marL="342900" indent="-342900">
              <a:spcAft>
                <a:spcPts val="600"/>
              </a:spcAft>
              <a:buAutoNum type="arabicParenR" startAt="2"/>
            </a:pPr>
            <a:r>
              <a:rPr lang="en-US" dirty="0">
                <a:latin typeface="+mj-lt"/>
                <a:ea typeface="Calibri" panose="020F0502020204030204" pitchFamily="34" charset="0"/>
                <a:cs typeface="Calibri" panose="020F0502020204030204" pitchFamily="34" charset="0"/>
              </a:rPr>
              <a:t>Advancing Other Causes</a:t>
            </a:r>
            <a:endParaRPr lang="en-US" dirty="0">
              <a:solidFill>
                <a:schemeClr val="bg1"/>
              </a:solidFill>
              <a:latin typeface="+mj-lt"/>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88C745-F304-958D-EEB8-B79726849266}"/>
              </a:ext>
            </a:extLst>
          </p:cNvPr>
          <p:cNvSpPr txBox="1"/>
          <p:nvPr/>
        </p:nvSpPr>
        <p:spPr>
          <a:xfrm>
            <a:off x="4468614" y="6102365"/>
            <a:ext cx="1095925" cy="369332"/>
          </a:xfrm>
          <a:prstGeom prst="rect">
            <a:avLst/>
          </a:prstGeom>
          <a:noFill/>
        </p:spPr>
        <p:txBody>
          <a:bodyPr wrap="square" rtlCol="0">
            <a:spAutoFit/>
          </a:bodyPr>
          <a:lstStyle/>
          <a:p>
            <a:r>
              <a:rPr lang="en-US" b="1" dirty="0">
                <a:solidFill>
                  <a:srgbClr val="0070C0"/>
                </a:solidFill>
                <a:latin typeface="+mj-lt"/>
                <a:ea typeface="Calibri" panose="020F0502020204030204" pitchFamily="34" charset="0"/>
                <a:cs typeface="Calibri" panose="020F0502020204030204" pitchFamily="34" charset="0"/>
              </a:rPr>
              <a:t>TOTALS</a:t>
            </a:r>
          </a:p>
        </p:txBody>
      </p:sp>
      <p:sp>
        <p:nvSpPr>
          <p:cNvPr id="8" name="Rectangle 7">
            <a:extLst>
              <a:ext uri="{FF2B5EF4-FFF2-40B4-BE49-F238E27FC236}">
                <a16:creationId xmlns:a16="http://schemas.microsoft.com/office/drawing/2014/main" id="{F77E2F3A-5CA4-C43B-E195-569A97C722CB}"/>
              </a:ext>
            </a:extLst>
          </p:cNvPr>
          <p:cNvSpPr/>
          <p:nvPr/>
        </p:nvSpPr>
        <p:spPr>
          <a:xfrm>
            <a:off x="4468614" y="6124717"/>
            <a:ext cx="5884277" cy="34698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147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01939" y="6075336"/>
            <a:ext cx="216976" cy="369332"/>
          </a:xfrm>
          <a:prstGeom prst="rect">
            <a:avLst/>
          </a:prstGeom>
          <a:noFill/>
        </p:spPr>
        <p:txBody>
          <a:bodyPr wrap="square" rtlCol="0">
            <a:spAutoFit/>
          </a:bodyPr>
          <a:lstStyle/>
          <a:p>
            <a:endParaRPr lang="en-US" dirty="0"/>
          </a:p>
        </p:txBody>
      </p:sp>
      <p:sp>
        <p:nvSpPr>
          <p:cNvPr id="2" name="Title 1"/>
          <p:cNvSpPr>
            <a:spLocks noGrp="1"/>
          </p:cNvSpPr>
          <p:nvPr>
            <p:ph type="ctrTitle"/>
          </p:nvPr>
        </p:nvSpPr>
        <p:spPr>
          <a:xfrm>
            <a:off x="623779" y="782664"/>
            <a:ext cx="10944441" cy="476250"/>
          </a:xfrm>
        </p:spPr>
        <p:txBody>
          <a:bodyPr>
            <a:noAutofit/>
          </a:bodyPr>
          <a:lstStyle/>
          <a:p>
            <a:pPr algn="ctr">
              <a:spcBef>
                <a:spcPts val="0"/>
              </a:spcBef>
            </a:pPr>
            <a:r>
              <a:rPr lang="en-US" sz="3200" b="1" cap="small" dirty="0"/>
              <a:t>Clean Bite, Inc. wants to leverage its Global IP</a:t>
            </a:r>
          </a:p>
        </p:txBody>
      </p:sp>
      <p:sp>
        <p:nvSpPr>
          <p:cNvPr id="5" name="TextBox 4">
            <a:extLst>
              <a:ext uri="{FF2B5EF4-FFF2-40B4-BE49-F238E27FC236}">
                <a16:creationId xmlns:a16="http://schemas.microsoft.com/office/drawing/2014/main" id="{B73BAEEF-D705-A3BB-E030-5D84F15C0A7A}"/>
              </a:ext>
            </a:extLst>
          </p:cNvPr>
          <p:cNvSpPr txBox="1"/>
          <p:nvPr/>
        </p:nvSpPr>
        <p:spPr>
          <a:xfrm>
            <a:off x="623779" y="2104496"/>
            <a:ext cx="10944441" cy="3826689"/>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dirty="0">
                <a:latin typeface="+mj-lt"/>
                <a:ea typeface="Calibri" panose="020F0502020204030204" pitchFamily="34" charset="0"/>
                <a:cs typeface="Calibri" panose="020F0502020204030204" pitchFamily="34" charset="0"/>
              </a:rPr>
              <a:t>It is unlikely that companies that have products promoted to address plaque and tartar reduction would take on a market disruptor. The manufacturers are few and well-known to any in the industry, and much of the distribution is done online and auto-delivery.</a:t>
            </a:r>
          </a:p>
          <a:p>
            <a:pPr marL="285750" indent="-285750">
              <a:spcAft>
                <a:spcPts val="800"/>
              </a:spcAft>
              <a:buFont typeface="Arial" panose="020B0604020202020204" pitchFamily="34" charset="0"/>
              <a:buChar char="•"/>
            </a:pPr>
            <a:endParaRPr lang="en-US" dirty="0">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mj-lt"/>
                <a:ea typeface="Calibri" panose="020F0502020204030204" pitchFamily="34" charset="0"/>
                <a:cs typeface="Calibri" panose="020F0502020204030204" pitchFamily="34" charset="0"/>
              </a:rPr>
              <a:t>Companies with periphery involvements may look for other inherent capabilities, e.g.:</a:t>
            </a:r>
          </a:p>
          <a:p>
            <a:pPr marL="742950" lvl="1" indent="-285750">
              <a:buFont typeface="Wingdings" panose="05000000000000000000" pitchFamily="2" charset="2"/>
              <a:buChar char="v"/>
            </a:pPr>
            <a:r>
              <a:rPr lang="en-US" dirty="0">
                <a:latin typeface="+mj-lt"/>
                <a:ea typeface="Calibri" panose="020F0502020204030204" pitchFamily="34" charset="0"/>
                <a:cs typeface="Calibri" panose="020F0502020204030204" pitchFamily="34" charset="0"/>
              </a:rPr>
              <a:t>Pharmaceutical firms advancing the use of APIs </a:t>
            </a:r>
          </a:p>
          <a:p>
            <a:pPr marL="1200150" lvl="2" indent="-285750">
              <a:buFont typeface="Wingdings" panose="05000000000000000000" pitchFamily="2" charset="2"/>
              <a:buChar char="Ø"/>
            </a:pPr>
            <a:r>
              <a:rPr lang="en-US" dirty="0">
                <a:latin typeface="+mj-lt"/>
                <a:ea typeface="Calibri" panose="020F0502020204030204" pitchFamily="34" charset="0"/>
                <a:cs typeface="Calibri" panose="020F0502020204030204" pitchFamily="34" charset="0"/>
              </a:rPr>
              <a:t>(supplier for API applications, negotiable)</a:t>
            </a:r>
          </a:p>
          <a:p>
            <a:pPr marL="742950" lvl="1" indent="-285750">
              <a:spcAft>
                <a:spcPts val="800"/>
              </a:spcAft>
              <a:buFont typeface="Wingdings" panose="05000000000000000000" pitchFamily="2" charset="2"/>
              <a:buChar char="v"/>
            </a:pPr>
            <a:r>
              <a:rPr lang="en-US" dirty="0">
                <a:latin typeface="+mj-lt"/>
                <a:ea typeface="Calibri" panose="020F0502020204030204" pitchFamily="34" charset="0"/>
                <a:cs typeface="Calibri" panose="020F0502020204030204" pitchFamily="34" charset="0"/>
              </a:rPr>
              <a:t>Manufacturers located in any of the IP-protected countries</a:t>
            </a:r>
          </a:p>
          <a:p>
            <a:pPr marL="742950" lvl="1" indent="-285750">
              <a:spcAft>
                <a:spcPts val="800"/>
              </a:spcAft>
              <a:buFont typeface="Wingdings" panose="05000000000000000000" pitchFamily="2" charset="2"/>
              <a:buChar char="v"/>
            </a:pPr>
            <a:endParaRPr lang="en-US" dirty="0">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mj-lt"/>
                <a:ea typeface="Calibri" panose="020F0502020204030204" pitchFamily="34" charset="0"/>
                <a:cs typeface="Calibri" panose="020F0502020204030204" pitchFamily="34" charset="0"/>
              </a:rPr>
              <a:t>Companies involved in animal health looking for expansion</a:t>
            </a:r>
          </a:p>
          <a:p>
            <a:pPr marL="742950" lvl="1" indent="-285750">
              <a:buFont typeface="Wingdings" panose="05000000000000000000" pitchFamily="2" charset="2"/>
              <a:buChar char="Ø"/>
            </a:pPr>
            <a:r>
              <a:rPr lang="en-US" dirty="0">
                <a:latin typeface="+mj-lt"/>
                <a:ea typeface="Calibri" panose="020F0502020204030204" pitchFamily="34" charset="0"/>
                <a:cs typeface="Calibri" panose="020F0502020204030204" pitchFamily="34" charset="0"/>
              </a:rPr>
              <a:t>Companies located in the PRC, and SA (particularly Brazil)</a:t>
            </a:r>
          </a:p>
          <a:p>
            <a:pPr marL="742950" lvl="1" indent="-285750">
              <a:buFont typeface="Wingdings" panose="05000000000000000000" pitchFamily="2" charset="2"/>
              <a:buChar char="Ø"/>
            </a:pPr>
            <a:r>
              <a:rPr lang="en-US" dirty="0">
                <a:latin typeface="+mj-lt"/>
                <a:ea typeface="Calibri" panose="020F0502020204030204" pitchFamily="34" charset="0"/>
                <a:cs typeface="Calibri" panose="020F0502020204030204" pitchFamily="34" charset="0"/>
              </a:rPr>
              <a:t>Mexico and Canada (USMCA member states)</a:t>
            </a:r>
          </a:p>
        </p:txBody>
      </p:sp>
      <p:sp>
        <p:nvSpPr>
          <p:cNvPr id="6" name="TextBox 5">
            <a:extLst>
              <a:ext uri="{FF2B5EF4-FFF2-40B4-BE49-F238E27FC236}">
                <a16:creationId xmlns:a16="http://schemas.microsoft.com/office/drawing/2014/main" id="{92DE896F-365F-0DBC-4CC3-BD052823BEBA}"/>
              </a:ext>
            </a:extLst>
          </p:cNvPr>
          <p:cNvSpPr txBox="1"/>
          <p:nvPr/>
        </p:nvSpPr>
        <p:spPr>
          <a:xfrm>
            <a:off x="623779" y="1258914"/>
            <a:ext cx="10944441" cy="369332"/>
          </a:xfrm>
          <a:prstGeom prst="rect">
            <a:avLst/>
          </a:prstGeom>
          <a:noFill/>
        </p:spPr>
        <p:txBody>
          <a:bodyPr wrap="square" rtlCol="0">
            <a:spAutoFit/>
          </a:bodyPr>
          <a:lstStyle/>
          <a:p>
            <a:pPr algn="ctr"/>
            <a:r>
              <a:rPr lang="en-US" dirty="0">
                <a:latin typeface="+mj-lt"/>
                <a:ea typeface="Calibri" panose="020F0502020204030204" pitchFamily="34" charset="0"/>
                <a:cs typeface="Calibri" panose="020F0502020204030204" pitchFamily="34" charset="0"/>
              </a:rPr>
              <a:t>Through Exclusive Licensing, M&amp;A, VC, or Purchase According to Market Application</a:t>
            </a:r>
          </a:p>
        </p:txBody>
      </p:sp>
    </p:spTree>
    <p:extLst>
      <p:ext uri="{BB962C8B-B14F-4D97-AF65-F5344CB8AC3E}">
        <p14:creationId xmlns:p14="http://schemas.microsoft.com/office/powerpoint/2010/main" val="2984584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159BA0-094C-2BF2-D7C3-095618378F5C}"/>
              </a:ext>
            </a:extLst>
          </p:cNvPr>
          <p:cNvSpPr txBox="1"/>
          <p:nvPr/>
        </p:nvSpPr>
        <p:spPr>
          <a:xfrm>
            <a:off x="1867545" y="2634712"/>
            <a:ext cx="1270861" cy="929433"/>
          </a:xfrm>
          <a:prstGeom prst="rect">
            <a:avLst/>
          </a:prstGeom>
          <a:noFill/>
        </p:spPr>
        <p:txBody>
          <a:bodyPr wrap="square" rtlCol="0">
            <a:spAutoFit/>
          </a:bodyPr>
          <a:lstStyle/>
          <a:p>
            <a:endParaRPr lang="en-US" dirty="0"/>
          </a:p>
        </p:txBody>
      </p:sp>
      <p:sp>
        <p:nvSpPr>
          <p:cNvPr id="6" name="Rectangle 1">
            <a:extLst>
              <a:ext uri="{FF2B5EF4-FFF2-40B4-BE49-F238E27FC236}">
                <a16:creationId xmlns:a16="http://schemas.microsoft.com/office/drawing/2014/main" id="{1DD8DA8A-4113-B9A8-C847-9BF6557A7A3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FE6EA499-3F8B-4502-15B3-4D6CCA13AF8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4B8F47F5-0FC6-95A2-30B8-6F3CFED74773}"/>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E35A6962-25C5-549B-909F-CC733E31F703}"/>
              </a:ext>
            </a:extLst>
          </p:cNvPr>
          <p:cNvSpPr txBox="1"/>
          <p:nvPr/>
        </p:nvSpPr>
        <p:spPr>
          <a:xfrm>
            <a:off x="1030637" y="1790121"/>
            <a:ext cx="10229034" cy="3344505"/>
          </a:xfrm>
          <a:prstGeom prst="rect">
            <a:avLst/>
          </a:prstGeom>
          <a:noFill/>
        </p:spPr>
        <p:txBody>
          <a:bodyPr wrap="square">
            <a:spAutoFit/>
          </a:bodyPr>
          <a:lstStyle/>
          <a:p>
            <a:pPr marL="0" marR="0" algn="ctr">
              <a:spcBef>
                <a:spcPts val="0"/>
              </a:spcBef>
              <a:spcAft>
                <a:spcPts val="800"/>
              </a:spcAft>
            </a:pPr>
            <a:r>
              <a:rPr lang="en-US" sz="1800" kern="100" dirty="0">
                <a:effectLst/>
                <a:latin typeface="+mj-lt"/>
                <a:ea typeface="Aptos" panose="020B0004020202020204" pitchFamily="34" charset="0"/>
                <a:cs typeface="Times New Roman" panose="02020603050405020304" pitchFamily="18" charset="0"/>
              </a:rPr>
              <a:t>Livionex, Inc. of Los Gatos, CA, has a long patent life that apply to a wide range of pathological conditions including inflammation, calcium signaling, ferroptosis, apoptosis, necrosis, </a:t>
            </a:r>
            <a:r>
              <a:rPr lang="en-US" sz="1800" kern="100" dirty="0" err="1">
                <a:effectLst/>
                <a:latin typeface="+mj-lt"/>
                <a:ea typeface="Aptos" panose="020B0004020202020204" pitchFamily="34" charset="0"/>
                <a:cs typeface="Times New Roman" panose="02020603050405020304" pitchFamily="18" charset="0"/>
              </a:rPr>
              <a:t>metalo</a:t>
            </a:r>
            <a:r>
              <a:rPr lang="en-US" sz="1800" kern="100" dirty="0">
                <a:effectLst/>
                <a:latin typeface="+mj-lt"/>
                <a:ea typeface="Aptos" panose="020B0004020202020204" pitchFamily="34" charset="0"/>
                <a:cs typeface="Times New Roman" panose="02020603050405020304" pitchFamily="18" charset="0"/>
              </a:rPr>
              <a:t>-lipid aggregates as well as biofilm-related pathologies (e.g., dental plaque).  IP covers a class of molecules that address the role of iron and calcium in ophthalmology, dermatology, oral care, and more. Major filing jurisdictions include the US, EU, Canada, Japan, Korea, Australia, India, China, Israel, Russia, New Zealand, and the Middle East. </a:t>
            </a:r>
          </a:p>
          <a:p>
            <a:pPr marL="0" marR="0" algn="ctr">
              <a:spcBef>
                <a:spcPts val="0"/>
              </a:spcBef>
              <a:spcAft>
                <a:spcPts val="800"/>
              </a:spcAft>
            </a:pPr>
            <a:endParaRPr lang="en-US" sz="1800" kern="100" dirty="0">
              <a:effectLst/>
              <a:latin typeface="+mj-lt"/>
              <a:ea typeface="Aptos" panose="020B0004020202020204" pitchFamily="34" charset="0"/>
              <a:cs typeface="Times New Roman" panose="02020603050405020304" pitchFamily="18" charset="0"/>
            </a:endParaRPr>
          </a:p>
          <a:p>
            <a:pPr algn="ctr"/>
            <a:r>
              <a:rPr lang="en-US" sz="1800" dirty="0">
                <a:effectLst/>
                <a:latin typeface="+mj-lt"/>
                <a:ea typeface="Aptos" panose="020B0004020202020204" pitchFamily="34" charset="0"/>
              </a:rPr>
              <a:t>Clean Bite, Inc. of Haverford, PA, has two patents in the U.S., 21 in the EU, four in Europe (UK, Norway, Switzerland, and Liechtenstein), and one in India. Clean Bite™ is a U.S. Trademark registered with the USPTO. CBI focuses on product structure and formulations incorporating delivery of APIs for the Clean Bite™ I &amp; II product lines (et al.), using single-use oral hygiene devices made of soluble foodstuff (and non-soluble formulations comparable in function) for people and companion pets in ways outside traditional methods. </a:t>
            </a:r>
            <a:endParaRPr lang="en-US" sz="1800" kern="100" dirty="0">
              <a:effectLst/>
              <a:latin typeface="+mj-lt"/>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EE5DF15-BFD0-1813-84A1-42CD01DB1780}"/>
              </a:ext>
            </a:extLst>
          </p:cNvPr>
          <p:cNvSpPr txBox="1"/>
          <p:nvPr/>
        </p:nvSpPr>
        <p:spPr>
          <a:xfrm>
            <a:off x="1030637" y="914400"/>
            <a:ext cx="10229034" cy="553998"/>
          </a:xfrm>
          <a:prstGeom prst="rect">
            <a:avLst/>
          </a:prstGeom>
          <a:noFill/>
        </p:spPr>
        <p:txBody>
          <a:bodyPr wrap="square" rtlCol="0">
            <a:spAutoFit/>
          </a:bodyPr>
          <a:lstStyle/>
          <a:p>
            <a:pPr algn="ctr"/>
            <a:r>
              <a:rPr lang="en-US" b="1" dirty="0">
                <a:latin typeface="+mj-lt"/>
                <a:ea typeface="Calibri" panose="020F0502020204030204" pitchFamily="34" charset="0"/>
                <a:cs typeface="Calibri" panose="020F0502020204030204" pitchFamily="34" charset="0"/>
              </a:rPr>
              <a:t>  </a:t>
            </a:r>
            <a:r>
              <a:rPr lang="en-US" sz="3000" b="1" dirty="0">
                <a:latin typeface="+mj-lt"/>
                <a:ea typeface="Calibri" panose="020F0502020204030204" pitchFamily="34" charset="0"/>
                <a:cs typeface="Calibri" panose="020F0502020204030204" pitchFamily="34" charset="0"/>
              </a:rPr>
              <a:t>Statement of Independent IP Ownership  </a:t>
            </a:r>
          </a:p>
        </p:txBody>
      </p:sp>
    </p:spTree>
    <p:extLst>
      <p:ext uri="{BB962C8B-B14F-4D97-AF65-F5344CB8AC3E}">
        <p14:creationId xmlns:p14="http://schemas.microsoft.com/office/powerpoint/2010/main" val="262326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generated with very high confidence">
            <a:extLst>
              <a:ext uri="{FF2B5EF4-FFF2-40B4-BE49-F238E27FC236}">
                <a16:creationId xmlns:a16="http://schemas.microsoft.com/office/drawing/2014/main" id="{C85353BC-4838-42EC-93D7-899C6E9CA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58" y="1568614"/>
            <a:ext cx="6470907" cy="3720771"/>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ctrTitle"/>
          </p:nvPr>
        </p:nvSpPr>
        <p:spPr>
          <a:xfrm>
            <a:off x="7761241" y="1033549"/>
            <a:ext cx="3833527" cy="940327"/>
          </a:xfrm>
        </p:spPr>
        <p:txBody>
          <a:bodyPr>
            <a:normAutofit/>
          </a:bodyPr>
          <a:lstStyle/>
          <a:p>
            <a:r>
              <a:rPr lang="en-US" b="1" dirty="0"/>
              <a:t>SUMMARY</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761241" y="2174962"/>
            <a:ext cx="3833528" cy="2878999"/>
          </a:xfrm>
        </p:spPr>
        <p:txBody>
          <a:bodyPr>
            <a:normAutofit fontScale="25000" lnSpcReduction="20000"/>
          </a:bodyPr>
          <a:lstStyle/>
          <a:p>
            <a:pPr lvl="0">
              <a:lnSpc>
                <a:spcPct val="120000"/>
              </a:lnSpc>
              <a:spcBef>
                <a:spcPct val="20000"/>
              </a:spcBef>
              <a:buClrTx/>
              <a:buSzTx/>
              <a:defRPr/>
            </a:pPr>
            <a:r>
              <a:rPr lang="en-US" sz="7200" b="1" cap="none" dirty="0">
                <a:latin typeface="+mj-lt"/>
                <a:cs typeface="Calibri" panose="020F0502020204030204" pitchFamily="34" charset="0"/>
              </a:rPr>
              <a:t>Clean Bite, Inc.</a:t>
            </a:r>
          </a:p>
          <a:p>
            <a:pPr lvl="0">
              <a:lnSpc>
                <a:spcPct val="120000"/>
              </a:lnSpc>
              <a:spcBef>
                <a:spcPct val="20000"/>
              </a:spcBef>
              <a:buClrTx/>
              <a:buSzTx/>
              <a:defRPr/>
            </a:pPr>
            <a:r>
              <a:rPr lang="en-US" sz="7200" cap="none" dirty="0">
                <a:latin typeface="+mj-lt"/>
                <a:cs typeface="Calibri" panose="020F0502020204030204" pitchFamily="34" charset="0"/>
              </a:rPr>
              <a:t>John H. Gallagher, Jr. </a:t>
            </a:r>
          </a:p>
          <a:p>
            <a:pPr lvl="0">
              <a:lnSpc>
                <a:spcPct val="120000"/>
              </a:lnSpc>
              <a:spcBef>
                <a:spcPts val="600"/>
              </a:spcBef>
              <a:buClrTx/>
              <a:buSzTx/>
              <a:defRPr/>
            </a:pPr>
            <a:r>
              <a:rPr lang="en-US" sz="7200" cap="none" dirty="0">
                <a:latin typeface="+mj-lt"/>
                <a:cs typeface="Calibri" panose="020F0502020204030204" pitchFamily="34" charset="0"/>
              </a:rPr>
              <a:t>President and CEO</a:t>
            </a:r>
          </a:p>
          <a:p>
            <a:pPr lvl="0">
              <a:lnSpc>
                <a:spcPct val="120000"/>
              </a:lnSpc>
              <a:spcBef>
                <a:spcPct val="20000"/>
              </a:spcBef>
              <a:buClrTx/>
              <a:buSzTx/>
              <a:defRPr/>
            </a:pPr>
            <a:r>
              <a:rPr lang="en-US" sz="7200" cap="none" dirty="0">
                <a:latin typeface="+mj-lt"/>
                <a:cs typeface="Calibri" panose="020F0502020204030204" pitchFamily="34" charset="0"/>
                <a:hlinkClick r:id="rId4">
                  <a:extLst>
                    <a:ext uri="{A12FA001-AC4F-418D-AE19-62706E023703}">
                      <ahyp:hlinkClr xmlns:ahyp="http://schemas.microsoft.com/office/drawing/2018/hyperlinkcolor" val="tx"/>
                    </a:ext>
                  </a:extLst>
                </a:hlinkClick>
              </a:rPr>
              <a:t>jgallagher@CleanBiteTM.com</a:t>
            </a:r>
            <a:endParaRPr lang="en-US" sz="7200" cap="none" dirty="0">
              <a:latin typeface="+mj-lt"/>
              <a:cs typeface="Calibri" panose="020F0502020204030204" pitchFamily="34" charset="0"/>
            </a:endParaRPr>
          </a:p>
          <a:p>
            <a:pPr lvl="0">
              <a:lnSpc>
                <a:spcPct val="120000"/>
              </a:lnSpc>
              <a:spcBef>
                <a:spcPct val="20000"/>
              </a:spcBef>
              <a:buClrTx/>
              <a:buSzTx/>
              <a:defRPr/>
            </a:pPr>
            <a:r>
              <a:rPr lang="en-US" sz="7200" cap="none" dirty="0">
                <a:latin typeface="+mj-lt"/>
                <a:cs typeface="Calibri" panose="020F0502020204030204" pitchFamily="34" charset="0"/>
              </a:rPr>
              <a:t>Phone | +1-610.520.9941</a:t>
            </a:r>
          </a:p>
          <a:p>
            <a:pPr lvl="0">
              <a:lnSpc>
                <a:spcPct val="120000"/>
              </a:lnSpc>
              <a:spcBef>
                <a:spcPct val="20000"/>
              </a:spcBef>
              <a:buClrTx/>
              <a:buSzTx/>
              <a:defRPr/>
            </a:pPr>
            <a:endParaRPr lang="en-US" sz="7200" cap="none" dirty="0">
              <a:latin typeface="+mj-lt"/>
              <a:cs typeface="Calibri" panose="020F0502020204030204" pitchFamily="34" charset="0"/>
            </a:endParaRPr>
          </a:p>
          <a:p>
            <a:pPr lvl="0">
              <a:lnSpc>
                <a:spcPct val="120000"/>
              </a:lnSpc>
              <a:spcBef>
                <a:spcPts val="1200"/>
              </a:spcBef>
              <a:buClrTx/>
              <a:buSzTx/>
              <a:defRPr/>
            </a:pPr>
            <a:r>
              <a:rPr lang="en-US" sz="7200" cap="none" dirty="0">
                <a:latin typeface="+mj-lt"/>
                <a:cs typeface="Calibri" panose="020F0502020204030204" pitchFamily="34" charset="0"/>
              </a:rPr>
              <a:t>Clean Bite, LLC</a:t>
            </a:r>
          </a:p>
          <a:p>
            <a:pPr lvl="0">
              <a:lnSpc>
                <a:spcPct val="120000"/>
              </a:lnSpc>
              <a:spcBef>
                <a:spcPts val="0"/>
              </a:spcBef>
              <a:buClrTx/>
              <a:buSzTx/>
              <a:defRPr/>
            </a:pPr>
            <a:r>
              <a:rPr lang="en-US" sz="7200" cap="none" dirty="0">
                <a:latin typeface="+mj-lt"/>
                <a:cs typeface="Calibri" panose="020F0502020204030204" pitchFamily="34" charset="0"/>
              </a:rPr>
              <a:t>Haverford, PA 19041</a:t>
            </a:r>
          </a:p>
          <a:p>
            <a:pPr lvl="0">
              <a:lnSpc>
                <a:spcPct val="120000"/>
              </a:lnSpc>
              <a:spcBef>
                <a:spcPts val="0"/>
              </a:spcBef>
              <a:buClrTx/>
              <a:buSzTx/>
              <a:defRPr/>
            </a:pPr>
            <a:r>
              <a:rPr lang="en-US" sz="7200" cap="none" dirty="0">
                <a:latin typeface="+mj-lt"/>
                <a:cs typeface="Calibri" panose="020F0502020204030204" pitchFamily="34" charset="0"/>
              </a:rPr>
              <a:t>U. S. A.</a:t>
            </a:r>
            <a:r>
              <a:rPr lang="en-US" sz="7200" b="1" cap="none" dirty="0">
                <a:latin typeface="+mj-lt"/>
                <a:cs typeface="Calibri" panose="020F0502020204030204" pitchFamily="34" charset="0"/>
              </a:rPr>
              <a:t> </a:t>
            </a:r>
          </a:p>
          <a:p>
            <a:pPr lvl="0">
              <a:lnSpc>
                <a:spcPct val="120000"/>
              </a:lnSpc>
              <a:spcBef>
                <a:spcPts val="0"/>
              </a:spcBef>
              <a:buClrTx/>
              <a:buSzTx/>
              <a:defRPr/>
            </a:pPr>
            <a:r>
              <a:rPr lang="en-US" sz="7200" cap="none" dirty="0">
                <a:latin typeface="+mj-lt"/>
                <a:cs typeface="Calibri" panose="020F0502020204030204" pitchFamily="34" charset="0"/>
                <a:hlinkClick r:id="rId5">
                  <a:extLst>
                    <a:ext uri="{A12FA001-AC4F-418D-AE19-62706E023703}">
                      <ahyp:hlinkClr xmlns:ahyp="http://schemas.microsoft.com/office/drawing/2018/hyperlinkcolor" val="tx"/>
                    </a:ext>
                  </a:extLst>
                </a:hlinkClick>
              </a:rPr>
              <a:t>www.CleanBiteTM.com</a:t>
            </a:r>
            <a:r>
              <a:rPr lang="en-US" sz="7200" cap="none" dirty="0">
                <a:latin typeface="+mj-lt"/>
                <a:cs typeface="Calibri" panose="020F0502020204030204" pitchFamily="34" charset="0"/>
              </a:rPr>
              <a:t> </a:t>
            </a:r>
          </a:p>
          <a:p>
            <a:pPr lvl="0">
              <a:lnSpc>
                <a:spcPct val="90000"/>
              </a:lnSpc>
              <a:spcBef>
                <a:spcPts val="0"/>
              </a:spcBef>
              <a:buClrTx/>
              <a:buSzTx/>
              <a:defRPr/>
            </a:pPr>
            <a:endParaRPr lang="en-US" sz="7200" cap="none" dirty="0">
              <a:latin typeface="+mj-lt"/>
              <a:cs typeface="Calibri" panose="020F0502020204030204" pitchFamily="34" charset="0"/>
            </a:endParaRPr>
          </a:p>
          <a:p>
            <a:pPr>
              <a:lnSpc>
                <a:spcPct val="90000"/>
              </a:lnSpc>
              <a:spcBef>
                <a:spcPts val="0"/>
              </a:spcBef>
              <a:buClrTx/>
              <a:buSzTx/>
              <a:defRPr/>
            </a:pPr>
            <a:r>
              <a:rPr kumimoji="0" lang="en-US" sz="7200" b="1" u="none" strike="noStrike" cap="none" spc="100" normalizeH="0" baseline="0" noProof="0" dirty="0">
                <a:ln>
                  <a:noFill/>
                </a:ln>
                <a:effectLst/>
                <a:uLnTx/>
                <a:uFillTx/>
                <a:latin typeface="+mj-lt"/>
                <a:cs typeface="Calibri" panose="020F0502020204030204" pitchFamily="34" charset="0"/>
              </a:rPr>
              <a:t>Clean Bite</a:t>
            </a:r>
            <a:r>
              <a:rPr lang="en-US" sz="7200" b="1" kern="100" dirty="0">
                <a:effectLst/>
                <a:latin typeface="+mj-lt"/>
                <a:ea typeface="Aptos" panose="020B0004020202020204" pitchFamily="34" charset="0"/>
                <a:cs typeface="Times New Roman" panose="02020603050405020304" pitchFamily="18" charset="0"/>
              </a:rPr>
              <a:t>™</a:t>
            </a:r>
          </a:p>
          <a:p>
            <a:pPr lvl="0">
              <a:lnSpc>
                <a:spcPct val="90000"/>
              </a:lnSpc>
              <a:spcBef>
                <a:spcPts val="0"/>
              </a:spcBef>
              <a:buClrTx/>
              <a:buSzTx/>
              <a:defRPr/>
            </a:pPr>
            <a:endParaRPr lang="en-US" sz="7200" cap="none" dirty="0">
              <a:latin typeface="+mj-lt"/>
              <a:cs typeface="Calibri" panose="020F0502020204030204" pitchFamily="34" charset="0"/>
            </a:endParaRPr>
          </a:p>
          <a:p>
            <a:pPr>
              <a:lnSpc>
                <a:spcPct val="90000"/>
              </a:lnSpc>
              <a:spcBef>
                <a:spcPts val="0"/>
              </a:spcBef>
            </a:pPr>
            <a:endParaRPr lang="en-US" sz="500" cap="none" dirty="0">
              <a:latin typeface="+mj-lt"/>
            </a:endParaRPr>
          </a:p>
        </p:txBody>
      </p:sp>
    </p:spTree>
    <p:extLst>
      <p:ext uri="{BB962C8B-B14F-4D97-AF65-F5344CB8AC3E}">
        <p14:creationId xmlns:p14="http://schemas.microsoft.com/office/powerpoint/2010/main" val="1916454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516B39-46DE-52C9-0683-2C4E18E7511B}"/>
              </a:ext>
            </a:extLst>
          </p:cNvPr>
          <p:cNvSpPr/>
          <p:nvPr/>
        </p:nvSpPr>
        <p:spPr>
          <a:xfrm>
            <a:off x="1151593" y="1203787"/>
            <a:ext cx="5879150" cy="44504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a:blip r:embed="rId2" cstate="print">
            <a:extLst>
              <a:ext uri="{BEBA8EAE-BF5A-486C-A8C5-ECC9F3942E4B}">
                <a14:imgProps xmlns:a14="http://schemas.microsoft.com/office/drawing/2010/main">
                  <a14:imgLayer r:embed="rId3">
                    <a14:imgEffect>
                      <a14:backgroundRemoval t="9691" b="90103" l="4703" r="96040">
                        <a14:foregroundMark x1="9406" y1="37113" x2="4703" y2="43505"/>
                        <a14:foregroundMark x1="47772" y1="12165" x2="41584" y2="13814"/>
                        <a14:foregroundMark x1="69802" y1="11134" x2="50990" y2="10515"/>
                        <a14:foregroundMark x1="82178" y1="21031" x2="90347" y2="43093"/>
                        <a14:foregroundMark x1="90347" y1="43093" x2="89356" y2="71959"/>
                        <a14:foregroundMark x1="89356" y1="27835" x2="92574" y2="73814"/>
                        <a14:foregroundMark x1="92574" y1="73814" x2="91584" y2="77938"/>
                        <a14:foregroundMark x1="94307" y1="38763" x2="96287" y2="62268"/>
                        <a14:foregroundMark x1="96287" y1="62268" x2="93812" y2="71959"/>
                        <a14:foregroundMark x1="67822" y1="9691" x2="48515" y2="11134"/>
                        <a14:foregroundMark x1="79950" y1="90103" x2="87376" y2="89485"/>
                      </a14:backgroundRemoval>
                    </a14:imgEffect>
                  </a14:imgLayer>
                </a14:imgProps>
              </a:ext>
              <a:ext uri="{28A0092B-C50C-407E-A947-70E740481C1C}">
                <a14:useLocalDpi xmlns:a14="http://schemas.microsoft.com/office/drawing/2010/main" val="0"/>
              </a:ext>
            </a:extLst>
          </a:blip>
          <a:stretch>
            <a:fillRect/>
          </a:stretch>
        </p:blipFill>
        <p:spPr>
          <a:xfrm rot="6498788">
            <a:off x="1628269" y="1042336"/>
            <a:ext cx="2097236" cy="2519203"/>
          </a:xfrm>
          <a:prstGeom prst="roundRect">
            <a:avLst>
              <a:gd name="adj" fmla="val 1858"/>
            </a:avLst>
          </a:prstGeom>
          <a:effectLst/>
        </p:spPr>
      </p:pic>
      <p:pic>
        <p:nvPicPr>
          <p:cNvPr id="9" name="Picture 8"/>
          <p:cNvPicPr/>
          <p:nvPr/>
        </p:nvPicPr>
        <p:blipFill>
          <a:blip r:embed="rId4" cstate="print">
            <a:extLst>
              <a:ext uri="{BEBA8EAE-BF5A-486C-A8C5-ECC9F3942E4B}">
                <a14:imgProps xmlns:a14="http://schemas.microsoft.com/office/drawing/2010/main">
                  <a14:imgLayer r:embed="rId5">
                    <a14:imgEffect>
                      <a14:backgroundRemoval t="8451" b="90342" l="5739" r="94957">
                        <a14:foregroundMark x1="90609" y1="46680" x2="95304" y2="23742"/>
                        <a14:foregroundMark x1="95304" y1="23742" x2="90261" y2="43260"/>
                        <a14:foregroundMark x1="85739" y1="58350" x2="77910" y2="75060"/>
                        <a14:foregroundMark x1="67340" y1="84733" x2="57391" y2="90543"/>
                        <a14:foregroundMark x1="57391" y1="90543" x2="37043" y2="90744"/>
                        <a14:foregroundMark x1="37043" y1="90744" x2="25913" y2="83099"/>
                        <a14:foregroundMark x1="38609" y1="91549" x2="58783" y2="90744"/>
                        <a14:foregroundMark x1="58783" y1="90744" x2="73199" y2="77613"/>
                        <a14:foregroundMark x1="75705" y1="74922" x2="86783" y2="56942"/>
                        <a14:foregroundMark x1="86783" y1="56942" x2="93565" y2="27968"/>
                        <a14:foregroundMark x1="30447" y1="41277" x2="24348" y2="33199"/>
                        <a14:foregroundMark x1="37565" y1="50704" x2="34115" y2="46135"/>
                        <a14:foregroundMark x1="24348" y1="33199" x2="22087" y2="33602"/>
                        <a14:foregroundMark x1="24696" y1="8451" x2="18261" y2="8451"/>
                        <a14:foregroundMark x1="9913" y1="52314" x2="5739" y2="29577"/>
                        <a14:foregroundMark x1="5739" y1="29577" x2="11652" y2="17505"/>
                        <a14:backgroundMark x1="78957" y1="76056" x2="69217" y2="86519"/>
                        <a14:backgroundMark x1="33217" y1="44668" x2="33217" y2="41650"/>
                        <a14:backgroundMark x1="31652" y1="40241" x2="35478" y2="45070"/>
                      </a14:backgroundRemoval>
                    </a14:imgEffect>
                  </a14:imgLayer>
                </a14:imgProps>
              </a:ext>
              <a:ext uri="{28A0092B-C50C-407E-A947-70E740481C1C}">
                <a14:useLocalDpi xmlns:a14="http://schemas.microsoft.com/office/drawing/2010/main" val="0"/>
              </a:ext>
            </a:extLst>
          </a:blip>
          <a:stretch>
            <a:fillRect/>
          </a:stretch>
        </p:blipFill>
        <p:spPr>
          <a:xfrm rot="9380259">
            <a:off x="1553701" y="3373481"/>
            <a:ext cx="2386513" cy="2070301"/>
          </a:xfrm>
          <a:prstGeom prst="roundRect">
            <a:avLst>
              <a:gd name="adj" fmla="val 1858"/>
            </a:avLst>
          </a:prstGeom>
          <a:effectLst/>
        </p:spPr>
      </p:pic>
      <p:pic>
        <p:nvPicPr>
          <p:cNvPr id="8" name="Picture 7"/>
          <p:cNvPicPr/>
          <p:nvPr/>
        </p:nvPicPr>
        <p:blipFill>
          <a:blip r:embed="rId6" cstate="print">
            <a:extLst>
              <a:ext uri="{BEBA8EAE-BF5A-486C-A8C5-ECC9F3942E4B}">
                <a14:imgProps xmlns:a14="http://schemas.microsoft.com/office/drawing/2010/main">
                  <a14:imgLayer r:embed="rId7">
                    <a14:imgEffect>
                      <a14:backgroundRemoval t="10000" b="90000" l="14720" r="59775"/>
                    </a14:imgEffect>
                  </a14:imgLayer>
                </a14:imgProps>
              </a:ext>
              <a:ext uri="{28A0092B-C50C-407E-A947-70E740481C1C}">
                <a14:useLocalDpi xmlns:a14="http://schemas.microsoft.com/office/drawing/2010/main" val="0"/>
              </a:ext>
            </a:extLst>
          </a:blip>
          <a:srcRect l="9088" r="34593"/>
          <a:stretch/>
        </p:blipFill>
        <p:spPr>
          <a:xfrm rot="5400000">
            <a:off x="3812030" y="1546451"/>
            <a:ext cx="2846281" cy="3765095"/>
          </a:xfrm>
          <a:prstGeom prst="roundRect">
            <a:avLst>
              <a:gd name="adj" fmla="val 1858"/>
            </a:avLst>
          </a:prstGeom>
          <a:effectLst/>
        </p:spPr>
      </p:pic>
      <p:sp>
        <p:nvSpPr>
          <p:cNvPr id="2" name="Title 1"/>
          <p:cNvSpPr>
            <a:spLocks noGrp="1"/>
          </p:cNvSpPr>
          <p:nvPr>
            <p:ph type="ctrTitle"/>
          </p:nvPr>
        </p:nvSpPr>
        <p:spPr>
          <a:xfrm>
            <a:off x="466531" y="440368"/>
            <a:ext cx="11067966" cy="672694"/>
          </a:xfrm>
        </p:spPr>
        <p:txBody>
          <a:bodyPr>
            <a:normAutofit fontScale="90000"/>
          </a:bodyPr>
          <a:lstStyle/>
          <a:p>
            <a:pPr algn="ctr"/>
            <a:br>
              <a:rPr lang="en-US" sz="3200" b="1" cap="all" dirty="0">
                <a:solidFill>
                  <a:schemeClr val="tx1"/>
                </a:solidFill>
              </a:rPr>
            </a:br>
            <a:r>
              <a:rPr lang="en-US" sz="3600" b="1" cap="all" dirty="0">
                <a:solidFill>
                  <a:schemeClr val="tx1"/>
                </a:solidFill>
              </a:rPr>
              <a:t>C</a:t>
            </a:r>
            <a:r>
              <a:rPr lang="en-US" sz="3600" b="1" dirty="0">
                <a:solidFill>
                  <a:schemeClr val="tx1"/>
                </a:solidFill>
              </a:rPr>
              <a:t>lean</a:t>
            </a:r>
            <a:r>
              <a:rPr lang="en-US" sz="3600" b="1" cap="all" dirty="0">
                <a:solidFill>
                  <a:schemeClr val="tx1"/>
                </a:solidFill>
              </a:rPr>
              <a:t> </a:t>
            </a:r>
            <a:r>
              <a:rPr lang="en-US" sz="3600" b="1" dirty="0">
                <a:solidFill>
                  <a:schemeClr val="tx1"/>
                </a:solidFill>
              </a:rPr>
              <a:t>Bite</a:t>
            </a:r>
            <a:r>
              <a:rPr lang="en-US" sz="3600" b="1" cap="all" dirty="0">
                <a:solidFill>
                  <a:schemeClr val="tx1"/>
                </a:solidFill>
              </a:rPr>
              <a:t>™ I </a:t>
            </a:r>
            <a:endParaRPr lang="en-US" sz="3600" cap="all" dirty="0">
              <a:solidFill>
                <a:schemeClr val="tx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51593" y="5719971"/>
            <a:ext cx="5879150" cy="1297858"/>
          </a:xfrm>
        </p:spPr>
        <p:txBody>
          <a:bodyPr>
            <a:normAutofit/>
          </a:bodyPr>
          <a:lstStyle/>
          <a:p>
            <a:pPr algn="ctr">
              <a:lnSpc>
                <a:spcPct val="90000"/>
              </a:lnSpc>
              <a:spcBef>
                <a:spcPts val="0"/>
              </a:spcBef>
              <a:spcAft>
                <a:spcPts val="600"/>
              </a:spcAft>
            </a:pPr>
            <a:endParaRPr lang="en-US" sz="600" cap="small" spc="100" dirty="0">
              <a:latin typeface="+mj-lt"/>
              <a:ea typeface="Calibri" panose="020F0502020204030204" pitchFamily="34" charset="0"/>
              <a:cs typeface="Calibri" panose="020F0502020204030204" pitchFamily="34" charset="0"/>
            </a:endParaRPr>
          </a:p>
          <a:p>
            <a:pPr algn="ctr">
              <a:lnSpc>
                <a:spcPct val="90000"/>
              </a:lnSpc>
              <a:spcBef>
                <a:spcPts val="0"/>
              </a:spcBef>
              <a:spcAft>
                <a:spcPts val="600"/>
              </a:spcAft>
            </a:pPr>
            <a:r>
              <a:rPr lang="en-US" sz="1600" b="1" cap="none" dirty="0">
                <a:latin typeface="+mj-lt"/>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https://cleanbitetm.com/cleanbite-i/</a:t>
            </a:r>
            <a:endParaRPr lang="en-US" sz="1600" b="1" cap="none" dirty="0">
              <a:latin typeface="+mj-lt"/>
              <a:ea typeface="Calibri" panose="020F0502020204030204" pitchFamily="34" charset="0"/>
              <a:cs typeface="Calibri" panose="020F0502020204030204" pitchFamily="34" charset="0"/>
            </a:endParaRPr>
          </a:p>
          <a:p>
            <a:pPr algn="ctr">
              <a:lnSpc>
                <a:spcPct val="90000"/>
              </a:lnSpc>
              <a:spcBef>
                <a:spcPts val="0"/>
              </a:spcBef>
              <a:spcAft>
                <a:spcPts val="600"/>
              </a:spcAft>
            </a:pPr>
            <a:endParaRPr lang="en-US" sz="1600" b="1" cap="none" dirty="0">
              <a:latin typeface="+mj-lt"/>
              <a:ea typeface="Calibri" panose="020F0502020204030204" pitchFamily="34" charset="0"/>
              <a:cs typeface="Calibri" panose="020F0502020204030204" pitchFamily="34" charset="0"/>
            </a:endParaRPr>
          </a:p>
          <a:p>
            <a:pPr>
              <a:lnSpc>
                <a:spcPct val="90000"/>
              </a:lnSpc>
              <a:spcBef>
                <a:spcPts val="0"/>
              </a:spcBef>
              <a:spcAft>
                <a:spcPts val="600"/>
              </a:spcAft>
            </a:pPr>
            <a:endParaRPr lang="en-US" sz="700" cap="none" dirty="0">
              <a:latin typeface="+mj-lt"/>
            </a:endParaRPr>
          </a:p>
        </p:txBody>
      </p:sp>
      <p:sp>
        <p:nvSpPr>
          <p:cNvPr id="4" name="TextBox 3">
            <a:extLst>
              <a:ext uri="{FF2B5EF4-FFF2-40B4-BE49-F238E27FC236}">
                <a16:creationId xmlns:a16="http://schemas.microsoft.com/office/drawing/2014/main" id="{CC457FED-855C-70D0-3367-9D3B9736D4F5}"/>
              </a:ext>
            </a:extLst>
          </p:cNvPr>
          <p:cNvSpPr txBox="1"/>
          <p:nvPr/>
        </p:nvSpPr>
        <p:spPr>
          <a:xfrm>
            <a:off x="7301753" y="1361569"/>
            <a:ext cx="4232744" cy="4262705"/>
          </a:xfrm>
          <a:prstGeom prst="rect">
            <a:avLst/>
          </a:prstGeom>
          <a:noFill/>
        </p:spPr>
        <p:txBody>
          <a:bodyPr wrap="square" rtlCol="0">
            <a:spAutoFit/>
          </a:bodyPr>
          <a:lstStyle/>
          <a:p>
            <a:pPr marL="119063" marR="0" indent="-119063">
              <a:spcBef>
                <a:spcPts val="0"/>
              </a:spcBef>
              <a:buFont typeface="Arial" panose="020B0604020202020204" pitchFamily="34" charset="0"/>
              <a:buChar char="•"/>
            </a:pPr>
            <a:r>
              <a:rPr lang="en-US" sz="1600" kern="100" dirty="0">
                <a:effectLst/>
                <a:latin typeface="+mj-lt"/>
                <a:ea typeface="Calibri" panose="020F0502020204030204" pitchFamily="34" charset="0"/>
                <a:cs typeface="Calibri" panose="020F0502020204030204" pitchFamily="34" charset="0"/>
              </a:rPr>
              <a:t>Clean Bite™ I is a PATENTED single-use toothbrush made from gelatin foodstuff.</a:t>
            </a:r>
          </a:p>
          <a:p>
            <a:pPr marL="119063" marR="0" indent="-119063">
              <a:spcBef>
                <a:spcPts val="0"/>
              </a:spcBef>
              <a:buFont typeface="Arial" panose="020B0604020202020204" pitchFamily="34" charset="0"/>
              <a:buChar char="•"/>
            </a:pPr>
            <a:endParaRPr lang="en-US" sz="1600" kern="100" dirty="0">
              <a:effectLst/>
              <a:latin typeface="+mj-lt"/>
              <a:ea typeface="Calibri" panose="020F0502020204030204" pitchFamily="34" charset="0"/>
              <a:cs typeface="Calibri" panose="020F0502020204030204" pitchFamily="34" charset="0"/>
            </a:endParaRPr>
          </a:p>
          <a:p>
            <a:pPr marL="119063" marR="0" indent="-119063">
              <a:spcBef>
                <a:spcPts val="0"/>
              </a:spcBef>
              <a:buFont typeface="Arial" panose="020B0604020202020204" pitchFamily="34" charset="0"/>
              <a:buChar char="•"/>
            </a:pPr>
            <a:r>
              <a:rPr lang="en-US" sz="1600" kern="100" dirty="0">
                <a:effectLst/>
                <a:latin typeface="+mj-lt"/>
                <a:ea typeface="Calibri" panose="020F0502020204030204" pitchFamily="34" charset="0"/>
                <a:cs typeface="Calibri" panose="020F0502020204030204" pitchFamily="34" charset="0"/>
              </a:rPr>
              <a:t>When chewed, compartments containing </a:t>
            </a:r>
            <a:r>
              <a:rPr lang="en-US" sz="1600" kern="100" dirty="0" err="1">
                <a:effectLst/>
                <a:latin typeface="+mj-lt"/>
                <a:ea typeface="Calibri" panose="020F0502020204030204" pitchFamily="34" charset="0"/>
                <a:cs typeface="Calibri" panose="020F0502020204030204" pitchFamily="34" charset="0"/>
              </a:rPr>
              <a:t>LivFresh</a:t>
            </a:r>
            <a:r>
              <a:rPr lang="en-US" sz="1600" kern="100" dirty="0">
                <a:effectLst/>
                <a:latin typeface="+mj-lt"/>
                <a:ea typeface="Calibri" panose="020F0502020204030204" pitchFamily="34" charset="0"/>
                <a:cs typeface="Calibri" panose="020F0502020204030204" pitchFamily="34" charset="0"/>
              </a:rPr>
              <a:t> Dental Gel toothpaste burst on compression, distributing throughout the mouth to brush the teeth, gingival margin, and tongue </a:t>
            </a:r>
          </a:p>
          <a:p>
            <a:pPr marL="119063" marR="0" indent="-119063">
              <a:spcBef>
                <a:spcPts val="0"/>
              </a:spcBef>
              <a:buFont typeface="Arial" panose="020B0604020202020204" pitchFamily="34" charset="0"/>
              <a:buChar char="•"/>
            </a:pPr>
            <a:endParaRPr lang="en-US" sz="1600" kern="100" dirty="0">
              <a:effectLst/>
              <a:latin typeface="+mj-lt"/>
              <a:ea typeface="Calibri" panose="020F0502020204030204" pitchFamily="34" charset="0"/>
              <a:cs typeface="Calibri" panose="020F0502020204030204" pitchFamily="34" charset="0"/>
            </a:endParaRPr>
          </a:p>
          <a:p>
            <a:pPr marL="119063" marR="0" indent="-119063">
              <a:spcBef>
                <a:spcPts val="0"/>
              </a:spcBef>
              <a:buFont typeface="Arial" panose="020B0604020202020204" pitchFamily="34" charset="0"/>
              <a:buChar char="•"/>
            </a:pPr>
            <a:r>
              <a:rPr lang="en-US" sz="1600" kern="100" dirty="0">
                <a:effectLst/>
                <a:latin typeface="+mj-lt"/>
                <a:ea typeface="Calibri" panose="020F0502020204030204" pitchFamily="34" charset="0"/>
                <a:cs typeface="Calibri" panose="020F0502020204030204" pitchFamily="34" charset="0"/>
              </a:rPr>
              <a:t>Utility period nearly the same as a toothbrush at 90 seconds, followed by disintegration and consumption by the user </a:t>
            </a:r>
          </a:p>
          <a:p>
            <a:pPr marL="119063" marR="0" indent="-119063">
              <a:spcBef>
                <a:spcPts val="0"/>
              </a:spcBef>
              <a:buFont typeface="Arial" panose="020B0604020202020204" pitchFamily="34" charset="0"/>
              <a:buChar char="•"/>
            </a:pPr>
            <a:endParaRPr lang="en-US" sz="1600" kern="100" dirty="0">
              <a:latin typeface="+mj-lt"/>
              <a:ea typeface="Calibri" panose="020F0502020204030204" pitchFamily="34" charset="0"/>
              <a:cs typeface="Calibri" panose="020F0502020204030204" pitchFamily="34" charset="0"/>
            </a:endParaRPr>
          </a:p>
          <a:p>
            <a:pPr marL="119063" marR="0" indent="-119063">
              <a:spcBef>
                <a:spcPts val="0"/>
              </a:spcBef>
              <a:buFont typeface="Arial" panose="020B0604020202020204" pitchFamily="34" charset="0"/>
              <a:buChar char="•"/>
            </a:pPr>
            <a:r>
              <a:rPr lang="en-US" sz="1600" kern="100" dirty="0">
                <a:effectLst/>
                <a:latin typeface="+mj-lt"/>
                <a:ea typeface="Calibri" panose="020F0502020204030204" pitchFamily="34" charset="0"/>
                <a:cs typeface="Calibri" panose="020F0502020204030204" pitchFamily="34" charset="0"/>
              </a:rPr>
              <a:t>NO WATER required for use or consumption</a:t>
            </a:r>
          </a:p>
          <a:p>
            <a:pPr marL="119063" marR="0" indent="-119063">
              <a:spcBef>
                <a:spcPts val="0"/>
              </a:spcBef>
              <a:buFont typeface="Arial" panose="020B0604020202020204" pitchFamily="34" charset="0"/>
              <a:buChar char="•"/>
            </a:pPr>
            <a:endParaRPr lang="en-US" sz="900" kern="100" dirty="0">
              <a:effectLst/>
              <a:latin typeface="+mj-lt"/>
              <a:ea typeface="Calibri" panose="020F0502020204030204" pitchFamily="34" charset="0"/>
              <a:cs typeface="Calibri" panose="020F0502020204030204" pitchFamily="34" charset="0"/>
            </a:endParaRPr>
          </a:p>
          <a:p>
            <a:pPr marL="119063" indent="-119063">
              <a:buFont typeface="Arial" panose="020B0604020202020204" pitchFamily="34" charset="0"/>
              <a:buChar char="•"/>
            </a:pPr>
            <a:r>
              <a:rPr lang="en-US" sz="1600" kern="100" dirty="0">
                <a:effectLst/>
                <a:latin typeface="+mj-lt"/>
                <a:ea typeface="Calibri" panose="020F0502020204030204" pitchFamily="34" charset="0"/>
                <a:cs typeface="Calibri" panose="020F0502020204030204" pitchFamily="34" charset="0"/>
              </a:rPr>
              <a:t>Clean Bite™ I is designed to provide oral hygiene in all situations where traditional means are unavailable or inappropriate.      </a:t>
            </a:r>
          </a:p>
          <a:p>
            <a:pPr marL="119063" marR="0" indent="-119063">
              <a:spcBef>
                <a:spcPts val="0"/>
              </a:spcBef>
              <a:spcAft>
                <a:spcPts val="600"/>
              </a:spcAft>
              <a:buFont typeface="Arial" panose="020B0604020202020204" pitchFamily="34" charset="0"/>
              <a:buChar char="•"/>
            </a:pPr>
            <a:endParaRPr lang="en-US" sz="600" kern="100" dirty="0">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510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1989" y="4815860"/>
            <a:ext cx="8276315" cy="2249715"/>
          </a:xfrm>
        </p:spPr>
        <p:txBody>
          <a:bodyPr>
            <a:noAutofit/>
          </a:bodyPr>
          <a:lstStyle/>
          <a:p>
            <a:pPr algn="just">
              <a:spcBef>
                <a:spcPts val="0"/>
              </a:spcBef>
            </a:pPr>
            <a:endParaRPr lang="en-US" sz="1400" cap="none" spc="100" dirty="0">
              <a:solidFill>
                <a:schemeClr val="bg1"/>
              </a:solidFill>
              <a:latin typeface="Calibri"/>
              <a:cs typeface="Calibri"/>
            </a:endParaRPr>
          </a:p>
          <a:p>
            <a:pPr>
              <a:spcBef>
                <a:spcPts val="0"/>
              </a:spcBef>
            </a:pPr>
            <a:endParaRPr lang="en-US" cap="none"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en-US" b="1" cap="none"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en-US" cap="none"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lose-up of a tube&#10;&#10;Description automatically generated">
            <a:extLst>
              <a:ext uri="{FF2B5EF4-FFF2-40B4-BE49-F238E27FC236}">
                <a16:creationId xmlns:a16="http://schemas.microsoft.com/office/drawing/2014/main" id="{CEFBA19C-BB1B-C84A-B936-EC628D239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39693" y="2848117"/>
            <a:ext cx="4611742" cy="1790147"/>
          </a:xfrm>
          <a:prstGeom prst="rect">
            <a:avLst/>
          </a:prstGeom>
        </p:spPr>
      </p:pic>
      <p:sp>
        <p:nvSpPr>
          <p:cNvPr id="5" name="TextBox 4">
            <a:extLst>
              <a:ext uri="{FF2B5EF4-FFF2-40B4-BE49-F238E27FC236}">
                <a16:creationId xmlns:a16="http://schemas.microsoft.com/office/drawing/2014/main" id="{3B30E9AE-F27F-3BA4-FADE-C76656A6A2AD}"/>
              </a:ext>
            </a:extLst>
          </p:cNvPr>
          <p:cNvSpPr txBox="1"/>
          <p:nvPr/>
        </p:nvSpPr>
        <p:spPr>
          <a:xfrm>
            <a:off x="784691" y="516550"/>
            <a:ext cx="10755947" cy="584775"/>
          </a:xfrm>
          <a:prstGeom prst="rect">
            <a:avLst/>
          </a:prstGeom>
          <a:noFill/>
        </p:spPr>
        <p:txBody>
          <a:bodyPr wrap="square" rtlCol="0">
            <a:spAutoFit/>
          </a:bodyPr>
          <a:lstStyle/>
          <a:p>
            <a:pPr algn="ctr"/>
            <a:r>
              <a:rPr lang="en-US" sz="3200" b="1" dirty="0">
                <a:latin typeface="+mj-lt"/>
                <a:ea typeface="Calibri" panose="020F0502020204030204" pitchFamily="34" charset="0"/>
                <a:cs typeface="Calibri" panose="020F0502020204030204" pitchFamily="34" charset="0"/>
              </a:rPr>
              <a:t>LivFresh Dental Gel Toothpaste</a:t>
            </a:r>
          </a:p>
        </p:txBody>
      </p:sp>
      <p:sp>
        <p:nvSpPr>
          <p:cNvPr id="6" name="TextBox 5">
            <a:extLst>
              <a:ext uri="{FF2B5EF4-FFF2-40B4-BE49-F238E27FC236}">
                <a16:creationId xmlns:a16="http://schemas.microsoft.com/office/drawing/2014/main" id="{EFFF648E-BB69-1460-1D19-3F4063C85D9D}"/>
              </a:ext>
            </a:extLst>
          </p:cNvPr>
          <p:cNvSpPr txBox="1"/>
          <p:nvPr/>
        </p:nvSpPr>
        <p:spPr>
          <a:xfrm>
            <a:off x="784691" y="1229681"/>
            <a:ext cx="8276315" cy="5283498"/>
          </a:xfrm>
          <a:prstGeom prst="rect">
            <a:avLst/>
          </a:prstGeom>
          <a:noFill/>
        </p:spPr>
        <p:txBody>
          <a:bodyPr wrap="square" rtlCol="0">
            <a:spAutoFit/>
          </a:bodyPr>
          <a:lstStyle/>
          <a:p>
            <a:pPr marL="0" marR="0">
              <a:spcBef>
                <a:spcPts val="0"/>
              </a:spcBef>
              <a:spcAft>
                <a:spcPts val="0"/>
              </a:spcAft>
            </a:pPr>
            <a:r>
              <a:rPr lang="en-US" b="1" dirty="0">
                <a:latin typeface="+mj-lt"/>
                <a:ea typeface="Calibri" panose="020F0502020204030204" pitchFamily="34" charset="0"/>
                <a:cs typeface="Times New Roman" panose="02020603050405020304" pitchFamily="18" charset="0"/>
              </a:rPr>
              <a:t>Dentifrice </a:t>
            </a:r>
            <a:r>
              <a:rPr lang="en-US" sz="1800" b="1" dirty="0">
                <a:effectLst/>
                <a:latin typeface="+mj-lt"/>
                <a:ea typeface="Calibri" panose="020F0502020204030204" pitchFamily="34" charset="0"/>
                <a:cs typeface="Times New Roman" panose="02020603050405020304" pitchFamily="18" charset="0"/>
              </a:rPr>
              <a:t>Plaque Control</a:t>
            </a:r>
          </a:p>
          <a:p>
            <a:pPr marL="0" marR="0">
              <a:spcBef>
                <a:spcPts val="0"/>
              </a:spcBef>
              <a:spcAft>
                <a:spcPts val="0"/>
              </a:spcAft>
            </a:pPr>
            <a:endParaRPr lang="en-US" sz="1800" dirty="0">
              <a:effectLst/>
              <a:latin typeface="+mj-lt"/>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dirty="0">
                <a:latin typeface="+mj-lt"/>
                <a:ea typeface="Calibri" panose="020F0502020204030204" pitchFamily="34" charset="0"/>
                <a:cs typeface="Times New Roman" panose="02020603050405020304" pitchFamily="18" charset="0"/>
              </a:rPr>
              <a:t>One of the most substantial </a:t>
            </a:r>
            <a:r>
              <a:rPr lang="en-US" sz="1800" dirty="0">
                <a:effectLst/>
                <a:latin typeface="+mj-lt"/>
                <a:ea typeface="Calibri" panose="020F0502020204030204" pitchFamily="34" charset="0"/>
                <a:cs typeface="Times New Roman" panose="02020603050405020304" pitchFamily="18" charset="0"/>
              </a:rPr>
              <a:t>breakthroughs in the dental industry since the introduction of fluoride in 1914</a:t>
            </a:r>
          </a:p>
          <a:p>
            <a:pPr marL="342900" marR="0" lvl="0" indent="-342900">
              <a:spcBef>
                <a:spcPts val="0"/>
              </a:spcBef>
              <a:spcAft>
                <a:spcPts val="800"/>
              </a:spcAft>
              <a:buFont typeface="Symbol" panose="05050102010706020507" pitchFamily="18" charset="2"/>
              <a:buChar char=""/>
            </a:pPr>
            <a:r>
              <a:rPr lang="en-US" sz="1800" dirty="0">
                <a:effectLst/>
                <a:latin typeface="+mj-lt"/>
                <a:ea typeface="Calibri" panose="020F0502020204030204" pitchFamily="34" charset="0"/>
                <a:cs typeface="Times New Roman" panose="02020603050405020304" pitchFamily="18" charset="0"/>
              </a:rPr>
              <a:t>Clinically proven to remove plaque </a:t>
            </a:r>
            <a:r>
              <a:rPr lang="en-US" sz="1800" i="1" dirty="0">
                <a:effectLst/>
                <a:latin typeface="+mj-lt"/>
                <a:ea typeface="Calibri" panose="020F0502020204030204" pitchFamily="34" charset="0"/>
                <a:cs typeface="Times New Roman" panose="02020603050405020304" pitchFamily="18" charset="0"/>
              </a:rPr>
              <a:t>250% BETTER </a:t>
            </a:r>
            <a:r>
              <a:rPr lang="en-US" sz="1800" dirty="0">
                <a:effectLst/>
                <a:latin typeface="+mj-lt"/>
                <a:ea typeface="Calibri" panose="020F0502020204030204" pitchFamily="34" charset="0"/>
                <a:cs typeface="Times New Roman" panose="02020603050405020304" pitchFamily="18" charset="0"/>
              </a:rPr>
              <a:t>than a market leader</a:t>
            </a:r>
          </a:p>
          <a:p>
            <a:pPr marL="342900" marR="0" lvl="0" indent="-342900">
              <a:spcBef>
                <a:spcPts val="0"/>
              </a:spcBef>
              <a:spcAft>
                <a:spcPts val="0"/>
              </a:spcAft>
              <a:buFont typeface="Symbol" panose="05050102010706020507" pitchFamily="18" charset="2"/>
              <a:buChar char=""/>
            </a:pPr>
            <a:r>
              <a:rPr lang="en-US" sz="1800" dirty="0">
                <a:effectLst/>
                <a:latin typeface="+mj-lt"/>
                <a:ea typeface="Calibri" panose="020F0502020204030204" pitchFamily="34" charset="0"/>
                <a:cs typeface="Times New Roman" panose="02020603050405020304" pitchFamily="18" charset="0"/>
              </a:rPr>
              <a:t>All ingredients are edible and contain </a:t>
            </a:r>
            <a:r>
              <a:rPr lang="en-US" sz="1800" u="sng" dirty="0">
                <a:effectLst/>
                <a:latin typeface="+mj-lt"/>
                <a:ea typeface="Calibri" panose="020F0502020204030204" pitchFamily="34" charset="0"/>
                <a:cs typeface="Times New Roman" panose="02020603050405020304" pitchFamily="18" charset="0"/>
              </a:rPr>
              <a:t>ZERO abrasives</a:t>
            </a:r>
            <a:r>
              <a:rPr lang="en-US" sz="1800" dirty="0">
                <a:effectLst/>
                <a:latin typeface="+mj-lt"/>
                <a:ea typeface="Calibri" panose="020F0502020204030204" pitchFamily="34" charset="0"/>
                <a:cs typeface="Times New Roman" panose="02020603050405020304" pitchFamily="18" charset="0"/>
              </a:rPr>
              <a:t>, antimicrobials, parabens, gluten, sugar, triclosan, &amp; SLS</a:t>
            </a:r>
          </a:p>
          <a:p>
            <a:pPr marL="342900" marR="0" lvl="0" indent="-342900">
              <a:spcBef>
                <a:spcPts val="0"/>
              </a:spcBef>
              <a:spcAft>
                <a:spcPts val="0"/>
              </a:spcAft>
              <a:buFont typeface="Symbol" panose="05050102010706020507" pitchFamily="18" charset="2"/>
              <a:buChar char=""/>
            </a:pPr>
            <a:endParaRPr lang="en-US" dirty="0">
              <a:latin typeface="+mj-lt"/>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US" cap="none" dirty="0" err="1">
                <a:solidFill>
                  <a:schemeClr val="tx1"/>
                </a:solidFill>
                <a:latin typeface="+mj-lt"/>
                <a:ea typeface="Calibri" panose="020F0502020204030204" pitchFamily="34" charset="0"/>
                <a:cs typeface="Calibri" panose="020F0502020204030204" pitchFamily="34" charset="0"/>
              </a:rPr>
              <a:t>LivFresh</a:t>
            </a:r>
            <a:r>
              <a:rPr lang="en-US" cap="none" dirty="0">
                <a:solidFill>
                  <a:schemeClr val="tx1"/>
                </a:solidFill>
                <a:latin typeface="+mj-lt"/>
                <a:ea typeface="Calibri" panose="020F0502020204030204" pitchFamily="34" charset="0"/>
                <a:cs typeface="Calibri" panose="020F0502020204030204" pitchFamily="34" charset="0"/>
              </a:rPr>
              <a:t> maintains a European Union CE mark as a certified toothpaste for the prevention &amp; treatment of periodontitis &amp; gingivitis as an adjunct to professional care, 2021 </a:t>
            </a:r>
          </a:p>
          <a:p>
            <a:pPr marL="342900" indent="-342900">
              <a:buFont typeface="Symbol" panose="05050102010706020507" pitchFamily="18" charset="2"/>
              <a:buChar char=""/>
            </a:pPr>
            <a:endParaRPr lang="en-US" dirty="0">
              <a:latin typeface="+mj-lt"/>
              <a:ea typeface="Calibri" panose="020F0502020204030204" pitchFamily="34" charset="0"/>
              <a:cs typeface="Calibri" panose="020F0502020204030204" pitchFamily="34" charset="0"/>
            </a:endParaRPr>
          </a:p>
          <a:p>
            <a:pPr marL="342900" indent="-342900">
              <a:buFont typeface="Symbol" panose="05050102010706020507" pitchFamily="18" charset="2"/>
              <a:buChar char=""/>
            </a:pPr>
            <a:r>
              <a:rPr lang="en-US" cap="none" dirty="0">
                <a:solidFill>
                  <a:schemeClr val="tx1"/>
                </a:solidFill>
                <a:latin typeface="+mj-lt"/>
                <a:ea typeface="Calibri" panose="020F0502020204030204" pitchFamily="34" charset="0"/>
                <a:cs typeface="Calibri" panose="020F0502020204030204" pitchFamily="34" charset="0"/>
              </a:rPr>
              <a:t>Approved in the EU as the </a:t>
            </a:r>
            <a:r>
              <a:rPr lang="en-US" i="1" cap="none" dirty="0">
                <a:solidFill>
                  <a:schemeClr val="tx1"/>
                </a:solidFill>
                <a:latin typeface="+mj-lt"/>
                <a:ea typeface="Calibri" panose="020F0502020204030204" pitchFamily="34" charset="0"/>
                <a:cs typeface="Calibri" panose="020F0502020204030204" pitchFamily="34" charset="0"/>
              </a:rPr>
              <a:t>first</a:t>
            </a:r>
            <a:r>
              <a:rPr lang="en-US" cap="none" dirty="0">
                <a:solidFill>
                  <a:schemeClr val="tx1"/>
                </a:solidFill>
                <a:latin typeface="+mj-lt"/>
                <a:ea typeface="Calibri" panose="020F0502020204030204" pitchFamily="34" charset="0"/>
                <a:cs typeface="Calibri" panose="020F0502020204030204" pitchFamily="34" charset="0"/>
              </a:rPr>
              <a:t> over-the-counter toothpaste for consumers suffering from periodontitis or gingivitis. </a:t>
            </a:r>
          </a:p>
          <a:p>
            <a:pPr marL="800100" lvl="1" indent="-342900">
              <a:buFont typeface="Symbol" panose="05050102010706020507" pitchFamily="18" charset="2"/>
              <a:buChar char=""/>
            </a:pPr>
            <a:r>
              <a:rPr lang="en-US" cap="none" dirty="0">
                <a:solidFill>
                  <a:schemeClr val="tx1"/>
                </a:solidFill>
                <a:latin typeface="+mj-lt"/>
                <a:ea typeface="Calibri" panose="020F0502020204030204" pitchFamily="34" charset="0"/>
                <a:cs typeface="Calibri" panose="020F0502020204030204" pitchFamily="34" charset="0"/>
              </a:rPr>
              <a:t>These oral diseases affect up to 90% of Adults.</a:t>
            </a:r>
          </a:p>
          <a:p>
            <a:pPr marL="342900" marR="0" lvl="0" indent="-342900">
              <a:spcBef>
                <a:spcPts val="0"/>
              </a:spcBef>
              <a:spcAft>
                <a:spcPts val="0"/>
              </a:spcAft>
              <a:buFont typeface="Symbol" panose="05050102010706020507" pitchFamily="18" charset="2"/>
              <a:buChar char=""/>
            </a:pPr>
            <a:endParaRPr lang="en-US" sz="1800" dirty="0">
              <a:effectLst/>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mj-lt"/>
                <a:ea typeface="Calibri" panose="020F0502020204030204" pitchFamily="34" charset="0"/>
                <a:cs typeface="Times New Roman" panose="02020603050405020304" pitchFamily="18" charset="0"/>
              </a:rPr>
              <a:t> </a:t>
            </a:r>
          </a:p>
        </p:txBody>
      </p:sp>
      <p:pic>
        <p:nvPicPr>
          <p:cNvPr id="1026" name="Picture 2" descr="CE mark (official) Clip Art Image - ClipSafari">
            <a:extLst>
              <a:ext uri="{FF2B5EF4-FFF2-40B4-BE49-F238E27FC236}">
                <a16:creationId xmlns:a16="http://schemas.microsoft.com/office/drawing/2014/main" id="{D8B3BFE2-639E-63E8-E1F5-8C8DE8018A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445" y="5694709"/>
            <a:ext cx="905002"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intable Country Flag of the European Union | Vector Country Flags of the  World">
            <a:extLst>
              <a:ext uri="{FF2B5EF4-FFF2-40B4-BE49-F238E27FC236}">
                <a16:creationId xmlns:a16="http://schemas.microsoft.com/office/drawing/2014/main" id="{0A351046-B196-F1CC-8899-22292800DA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364" y="5694709"/>
            <a:ext cx="961081"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301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1DD8DA8A-4113-B9A8-C847-9BF6557A7A3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FE6EA499-3F8B-4502-15B3-4D6CCA13AF8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4B8F47F5-0FC6-95A2-30B8-6F3CFED74773}"/>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itle 12">
            <a:extLst>
              <a:ext uri="{FF2B5EF4-FFF2-40B4-BE49-F238E27FC236}">
                <a16:creationId xmlns:a16="http://schemas.microsoft.com/office/drawing/2014/main" id="{ADED8473-2740-E937-FBE7-F6E9602443AF}"/>
              </a:ext>
            </a:extLst>
          </p:cNvPr>
          <p:cNvSpPr>
            <a:spLocks noGrp="1"/>
          </p:cNvSpPr>
          <p:nvPr>
            <p:ph type="ctrTitle"/>
          </p:nvPr>
        </p:nvSpPr>
        <p:spPr>
          <a:xfrm>
            <a:off x="1241519" y="538929"/>
            <a:ext cx="8825658" cy="624801"/>
          </a:xfrm>
        </p:spPr>
        <p:txBody>
          <a:bodyPr/>
          <a:lstStyle/>
          <a:p>
            <a:pPr algn="ctr"/>
            <a:r>
              <a:rPr lang="en-US" sz="3200" b="1" dirty="0">
                <a:solidFill>
                  <a:schemeClr val="tx1"/>
                </a:solidFill>
                <a:effectLst/>
                <a:ea typeface="Calibri" panose="020F0502020204030204" pitchFamily="34" charset="0"/>
                <a:cs typeface="Calibri" panose="020F0502020204030204" pitchFamily="34" charset="0"/>
              </a:rPr>
              <a:t>Clean Bite™ II</a:t>
            </a:r>
            <a:endParaRPr lang="en-US" sz="3200" b="1" dirty="0">
              <a:solidFill>
                <a:schemeClr val="tx1"/>
              </a:solidFill>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2D91012-0B19-92FC-BF45-39314F43E3FE}"/>
              </a:ext>
            </a:extLst>
          </p:cNvPr>
          <p:cNvSpPr txBox="1"/>
          <p:nvPr/>
        </p:nvSpPr>
        <p:spPr>
          <a:xfrm flipH="1">
            <a:off x="598851" y="1231381"/>
            <a:ext cx="10994296"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ea typeface="Calibri" panose="020F0502020204030204" pitchFamily="34" charset="0"/>
                <a:cs typeface="Calibri" panose="020F0502020204030204" pitchFamily="34" charset="0"/>
              </a:rPr>
              <a:t>In 2019, Clean Bite, LLC filed a patent application for an oral appliance, Clean Bite</a:t>
            </a:r>
            <a:r>
              <a:rPr lang="en-US" dirty="0">
                <a:effectLst/>
                <a:latin typeface="+mj-lt"/>
                <a:ea typeface="Calibri" panose="020F0502020204030204" pitchFamily="34" charset="0"/>
                <a:cs typeface="Calibri" panose="020F0502020204030204" pitchFamily="34" charset="0"/>
              </a:rPr>
              <a:t>™ II,</a:t>
            </a:r>
            <a:r>
              <a:rPr lang="en-US" dirty="0">
                <a:latin typeface="+mj-lt"/>
                <a:ea typeface="Calibri" panose="020F0502020204030204" pitchFamily="34" charset="0"/>
                <a:cs typeface="Calibri" panose="020F0502020204030204" pitchFamily="34" charset="0"/>
              </a:rPr>
              <a:t> targeting the companion pet market</a:t>
            </a:r>
          </a:p>
          <a:p>
            <a:pPr marL="742950" lvl="1" indent="-285750">
              <a:buFont typeface="Arial" panose="020B0604020202020204" pitchFamily="34" charset="0"/>
              <a:buChar char="•"/>
            </a:pPr>
            <a:r>
              <a:rPr lang="en-US" dirty="0">
                <a:latin typeface="+mj-lt"/>
                <a:ea typeface="Calibri" panose="020F0502020204030204" pitchFamily="34" charset="0"/>
                <a:cs typeface="Calibri" panose="020F0502020204030204" pitchFamily="34" charset="0"/>
              </a:rPr>
              <a:t>D</a:t>
            </a:r>
            <a:r>
              <a:rPr lang="en-US" dirty="0">
                <a:effectLst/>
                <a:latin typeface="+mj-lt"/>
                <a:ea typeface="Calibri" panose="020F0502020204030204" pitchFamily="34" charset="0"/>
                <a:cs typeface="Calibri" panose="020F0502020204030204" pitchFamily="34" charset="0"/>
              </a:rPr>
              <a:t>esigned to brush the teeth of dogs and cats with the same level of efficacy as achieved </a:t>
            </a:r>
            <a:r>
              <a:rPr lang="en-US" dirty="0">
                <a:latin typeface="+mj-lt"/>
                <a:ea typeface="Calibri" panose="020F0502020204030204" pitchFamily="34" charset="0"/>
                <a:cs typeface="Calibri" panose="020F0502020204030204" pitchFamily="34" charset="0"/>
              </a:rPr>
              <a:t>by </a:t>
            </a:r>
            <a:r>
              <a:rPr lang="en-US" dirty="0">
                <a:effectLst/>
                <a:latin typeface="+mj-lt"/>
                <a:ea typeface="Calibri" panose="020F0502020204030204" pitchFamily="34" charset="0"/>
                <a:cs typeface="Calibri" panose="020F0502020204030204" pitchFamily="34" charset="0"/>
              </a:rPr>
              <a:t>owners using a toothbrush. </a:t>
            </a:r>
          </a:p>
          <a:p>
            <a:pPr marL="742950" lvl="1" indent="-285750">
              <a:buFont typeface="Arial" panose="020B0604020202020204" pitchFamily="34" charset="0"/>
              <a:buChar char="•"/>
            </a:pPr>
            <a:endParaRPr lang="en-US" dirty="0">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effectLst/>
                <a:latin typeface="+mj-lt"/>
                <a:ea typeface="Cambria" panose="02040503050406030204" pitchFamily="18" charset="0"/>
              </a:rPr>
              <a:t>Clean Bite™ II features bristles made in the shape of a dome that deflects</a:t>
            </a:r>
            <a:br>
              <a:rPr lang="en-US" dirty="0">
                <a:effectLst/>
                <a:latin typeface="+mj-lt"/>
                <a:ea typeface="Cambria" panose="02040503050406030204" pitchFamily="18" charset="0"/>
              </a:rPr>
            </a:br>
            <a:r>
              <a:rPr lang="en-US" dirty="0">
                <a:effectLst/>
                <a:latin typeface="+mj-lt"/>
                <a:ea typeface="Cambria" panose="02040503050406030204" pitchFamily="18" charset="0"/>
              </a:rPr>
              <a:t>when it is masticated. There is a brim around the circumference edge that </a:t>
            </a:r>
            <a:br>
              <a:rPr lang="en-US" dirty="0">
                <a:effectLst/>
                <a:latin typeface="+mj-lt"/>
                <a:ea typeface="Cambria" panose="02040503050406030204" pitchFamily="18" charset="0"/>
              </a:rPr>
            </a:br>
            <a:r>
              <a:rPr lang="en-US" dirty="0">
                <a:effectLst/>
                <a:latin typeface="+mj-lt"/>
                <a:ea typeface="Cambria" panose="02040503050406030204" pitchFamily="18" charset="0"/>
              </a:rPr>
              <a:t>rubs the surface of the tooth, agitating the </a:t>
            </a:r>
            <a:r>
              <a:rPr lang="en-US" dirty="0" err="1">
                <a:effectLst/>
                <a:latin typeface="+mj-lt"/>
                <a:ea typeface="Cambria" panose="02040503050406030204" pitchFamily="18" charset="0"/>
              </a:rPr>
              <a:t>LivFresh</a:t>
            </a:r>
            <a:r>
              <a:rPr lang="en-US" dirty="0">
                <a:effectLst/>
                <a:latin typeface="+mj-lt"/>
                <a:ea typeface="Cambria" panose="02040503050406030204" pitchFamily="18" charset="0"/>
              </a:rPr>
              <a:t> </a:t>
            </a:r>
            <a:r>
              <a:rPr lang="en-US" dirty="0" err="1">
                <a:effectLst/>
                <a:latin typeface="+mj-lt"/>
                <a:ea typeface="Cambria" panose="02040503050406030204" pitchFamily="18" charset="0"/>
              </a:rPr>
              <a:t>Dentrifice</a:t>
            </a:r>
            <a:r>
              <a:rPr lang="en-US" dirty="0">
                <a:effectLst/>
                <a:latin typeface="+mj-lt"/>
                <a:ea typeface="Cambria" panose="02040503050406030204" pitchFamily="18" charset="0"/>
              </a:rPr>
              <a:t>, while </a:t>
            </a:r>
            <a:br>
              <a:rPr lang="en-US" dirty="0">
                <a:effectLst/>
                <a:latin typeface="+mj-lt"/>
                <a:ea typeface="Cambria" panose="02040503050406030204" pitchFamily="18" charset="0"/>
              </a:rPr>
            </a:br>
            <a:r>
              <a:rPr lang="en-US" dirty="0">
                <a:effectLst/>
                <a:latin typeface="+mj-lt"/>
                <a:ea typeface="Cambria" panose="02040503050406030204" pitchFamily="18" charset="0"/>
              </a:rPr>
              <a:t>gently removing plaque.</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ea typeface="Calibri" panose="020F0502020204030204" pitchFamily="34" charset="0"/>
                <a:cs typeface="Calibri" panose="020F0502020204030204" pitchFamily="34" charset="0"/>
              </a:rPr>
              <a:t>Protect your pet from other chewable pet dental products by preventing</a:t>
            </a:r>
          </a:p>
          <a:p>
            <a:r>
              <a:rPr lang="en-US" dirty="0">
                <a:latin typeface="+mj-lt"/>
                <a:ea typeface="Calibri" panose="020F0502020204030204" pitchFamily="34" charset="0"/>
                <a:cs typeface="Calibri" panose="020F0502020204030204" pitchFamily="34" charset="0"/>
              </a:rPr>
              <a:t>      potential bruising of the gums from over-brushing or sharp shards!</a:t>
            </a:r>
            <a:endParaRPr lang="en-US" dirty="0">
              <a:latin typeface="+mj-lt"/>
            </a:endParaRPr>
          </a:p>
          <a:p>
            <a:pPr marL="742950" lvl="1" indent="-285750">
              <a:buFont typeface="Arial" panose="020B0604020202020204" pitchFamily="34" charset="0"/>
              <a:buChar char="•"/>
            </a:pPr>
            <a:endParaRPr lang="en-US" dirty="0">
              <a:latin typeface="+mj-lt"/>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8AFFF92-4B3C-7A44-DAF7-590E47D4B1E1}"/>
              </a:ext>
            </a:extLst>
          </p:cNvPr>
          <p:cNvSpPr txBox="1"/>
          <p:nvPr/>
        </p:nvSpPr>
        <p:spPr>
          <a:xfrm>
            <a:off x="754224" y="5149520"/>
            <a:ext cx="10683552" cy="1169551"/>
          </a:xfrm>
          <a:prstGeom prst="rect">
            <a:avLst/>
          </a:prstGeom>
          <a:noFill/>
        </p:spPr>
        <p:txBody>
          <a:bodyPr wrap="square" rtlCol="0">
            <a:spAutoFit/>
          </a:bodyPr>
          <a:lstStyle/>
          <a:p>
            <a:pPr>
              <a:spcBef>
                <a:spcPts val="0"/>
              </a:spcBef>
            </a:pPr>
            <a:r>
              <a:rPr lang="en-US" sz="2200" kern="100" cap="small" dirty="0">
                <a:effectLst/>
                <a:latin typeface="+mj-lt"/>
                <a:ea typeface="Calibri" panose="020F0502020204030204" pitchFamily="34" charset="0"/>
                <a:cs typeface="Times New Roman" panose="02020603050405020304" pitchFamily="18" charset="0"/>
              </a:rPr>
              <a:t>U.S. Patent No. 11,730,144, EU Patent No. 3923857, India Patent No. 438316</a:t>
            </a:r>
          </a:p>
          <a:p>
            <a:pPr>
              <a:spcBef>
                <a:spcPts val="0"/>
              </a:spcBef>
            </a:pPr>
            <a:r>
              <a:rPr lang="en-US" sz="1600" kern="100" dirty="0">
                <a:effectLst/>
                <a:latin typeface="+mj-lt"/>
                <a:ea typeface="Calibri" panose="020F0502020204030204" pitchFamily="34" charset="0"/>
                <a:cs typeface="Times New Roman" panose="02020603050405020304" pitchFamily="18" charset="0"/>
              </a:rPr>
              <a:t>Subsequent European Patents by Country:  </a:t>
            </a:r>
            <a:r>
              <a:rPr lang="en-US" sz="1600" kern="100" dirty="0">
                <a:effectLst/>
                <a:latin typeface="+mj-lt"/>
                <a:ea typeface="Calibri" panose="020F0502020204030204" pitchFamily="34" charset="0"/>
                <a:cs typeface="Calibri" panose="020F0502020204030204" pitchFamily="34" charset="0"/>
              </a:rPr>
              <a:t>Austria, Belgium, Bulgaria, Switzerland, Czech Republic, Germany, Denmark, Estonia, Spain, Finland, France, United Kingdom, Ireland, Italy, Liechtenstein, Lithuania, Luxembourg, Latvia, Malta, Netherlands, Norway, Poland, Portugal, Sweden, and Slovenia</a:t>
            </a:r>
            <a:r>
              <a:rPr lang="en-US" sz="1600" dirty="0">
                <a:latin typeface="+mj-lt"/>
                <a:ea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98238293-8692-8004-6F61-A56B75996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74" y="2710600"/>
            <a:ext cx="3622874" cy="2032684"/>
          </a:xfrm>
          <a:prstGeom prst="rect">
            <a:avLst/>
          </a:prstGeom>
        </p:spPr>
      </p:pic>
    </p:spTree>
    <p:extLst>
      <p:ext uri="{BB962C8B-B14F-4D97-AF65-F5344CB8AC3E}">
        <p14:creationId xmlns:p14="http://schemas.microsoft.com/office/powerpoint/2010/main" val="809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650" y="696640"/>
            <a:ext cx="11128700" cy="531523"/>
          </a:xfrm>
        </p:spPr>
        <p:txBody>
          <a:bodyPr anchor="t">
            <a:normAutofit fontScale="90000"/>
          </a:bodyPr>
          <a:lstStyle/>
          <a:p>
            <a:r>
              <a:rPr lang="en-US" sz="3600" b="1" cap="small" dirty="0">
                <a:effectLst/>
                <a:ea typeface="Cambria" panose="02040503050406030204" pitchFamily="18" charset="0"/>
                <a:cs typeface="Calibri" panose="020F0502020204030204" pitchFamily="34" charset="0"/>
              </a:rPr>
              <a:t>“Clean Bite™ II” and “Clean Bite™ II Interact”</a:t>
            </a:r>
            <a:br>
              <a:rPr lang="en-US" sz="3600" b="1" cap="small" dirty="0"/>
            </a:br>
            <a:r>
              <a:rPr lang="en-US" sz="3600" b="1" dirty="0">
                <a:solidFill>
                  <a:srgbClr val="FFFFFF"/>
                </a:solidFill>
              </a:rPr>
              <a:t>FOR COMPANION PETS </a:t>
            </a:r>
          </a:p>
        </p:txBody>
      </p:sp>
      <p:sp>
        <p:nvSpPr>
          <p:cNvPr id="15" name="TextBox 14">
            <a:extLst>
              <a:ext uri="{FF2B5EF4-FFF2-40B4-BE49-F238E27FC236}">
                <a16:creationId xmlns:a16="http://schemas.microsoft.com/office/drawing/2014/main" id="{BB4776F0-AE48-8279-9FB6-D92EBF17FB6A}"/>
              </a:ext>
            </a:extLst>
          </p:cNvPr>
          <p:cNvSpPr txBox="1"/>
          <p:nvPr/>
        </p:nvSpPr>
        <p:spPr>
          <a:xfrm>
            <a:off x="5168236" y="1645460"/>
            <a:ext cx="6211730" cy="4250138"/>
          </a:xfrm>
          <a:prstGeom prst="rect">
            <a:avLst/>
          </a:prstGeom>
          <a:noFill/>
        </p:spPr>
        <p:txBody>
          <a:bodyPr wrap="square" rtlCol="0">
            <a:spAutoFit/>
          </a:bodyPr>
          <a:lstStyle/>
          <a:p>
            <a:pPr marL="285750" marR="0" indent="-285750">
              <a:lnSpc>
                <a:spcPct val="115000"/>
              </a:lnSpc>
              <a:spcBef>
                <a:spcPts val="0"/>
              </a:spcBef>
              <a:spcAft>
                <a:spcPts val="0"/>
              </a:spcAft>
              <a:buFont typeface="Arial" panose="020B0604020202020204" pitchFamily="34" charset="0"/>
              <a:buChar char="•"/>
            </a:pPr>
            <a:r>
              <a:rPr lang="en-US" kern="100" dirty="0">
                <a:effectLst/>
                <a:latin typeface="+mj-lt"/>
                <a:ea typeface="Calibri" panose="020F0502020204030204" pitchFamily="34" charset="0"/>
                <a:cs typeface="Calibri" panose="020F0502020204030204" pitchFamily="34" charset="0"/>
              </a:rPr>
              <a:t>Structure (yellow)</a:t>
            </a:r>
          </a:p>
          <a:p>
            <a:pPr marL="742950" lvl="1" indent="-285750">
              <a:lnSpc>
                <a:spcPct val="115000"/>
              </a:lnSpc>
              <a:buFont typeface="Courier New" panose="02070309020205020404" pitchFamily="49" charset="0"/>
              <a:buChar char="o"/>
            </a:pPr>
            <a:r>
              <a:rPr lang="en-US" kern="100" dirty="0">
                <a:effectLst/>
                <a:latin typeface="+mj-lt"/>
                <a:ea typeface="Calibri" panose="020F0502020204030204" pitchFamily="34" charset="0"/>
                <a:cs typeface="Calibri" panose="020F0502020204030204" pitchFamily="34" charset="0"/>
              </a:rPr>
              <a:t>A foodstuff core pad providing a monolithic connection to the upper and lower bristles, which may vary in patterns and shapes depending on the specific application.</a:t>
            </a:r>
          </a:p>
          <a:p>
            <a:pPr marL="285750" indent="-285750">
              <a:lnSpc>
                <a:spcPct val="115000"/>
              </a:lnSpc>
              <a:buFont typeface="Arial" panose="020B0604020202020204" pitchFamily="34" charset="0"/>
              <a:buChar char="•"/>
            </a:pPr>
            <a:r>
              <a:rPr lang="en-US" kern="100" dirty="0" err="1">
                <a:latin typeface="+mj-lt"/>
                <a:ea typeface="Calibri" panose="020F0502020204030204" pitchFamily="34" charset="0"/>
                <a:cs typeface="Calibri" panose="020F0502020204030204" pitchFamily="34" charset="0"/>
              </a:rPr>
              <a:t>Dentrifice</a:t>
            </a:r>
            <a:r>
              <a:rPr lang="en-US" kern="100" dirty="0">
                <a:latin typeface="+mj-lt"/>
                <a:ea typeface="Calibri" panose="020F0502020204030204" pitchFamily="34" charset="0"/>
                <a:cs typeface="Calibri" panose="020F0502020204030204" pitchFamily="34" charset="0"/>
              </a:rPr>
              <a:t> (Blue)</a:t>
            </a:r>
          </a:p>
          <a:p>
            <a:pPr marL="742950" lvl="1" indent="-285750">
              <a:lnSpc>
                <a:spcPct val="115000"/>
              </a:lnSpc>
              <a:buFont typeface="Courier New" panose="02070309020205020404" pitchFamily="49" charset="0"/>
              <a:buChar char="o"/>
            </a:pPr>
            <a:r>
              <a:rPr lang="en-US" kern="100" dirty="0" err="1">
                <a:effectLst/>
                <a:latin typeface="+mj-lt"/>
                <a:ea typeface="Calibri" panose="020F0502020204030204" pitchFamily="34" charset="0"/>
                <a:cs typeface="Calibri" panose="020F0502020204030204" pitchFamily="34" charset="0"/>
              </a:rPr>
              <a:t>LivFresh</a:t>
            </a:r>
            <a:r>
              <a:rPr lang="en-US" kern="100" dirty="0">
                <a:effectLst/>
                <a:latin typeface="+mj-lt"/>
                <a:ea typeface="Calibri" panose="020F0502020204030204" pitchFamily="34" charset="0"/>
                <a:cs typeface="Calibri" panose="020F0502020204030204" pitchFamily="34" charset="0"/>
              </a:rPr>
              <a:t> Dental Gel, by Livionex, Inc., fills the structural core throughout the bristle pattern to immerse the exposed surfaces of the pet’s teeth while masticating</a:t>
            </a:r>
          </a:p>
          <a:p>
            <a:pPr marL="342900" marR="0" indent="-342900">
              <a:lnSpc>
                <a:spcPct val="115000"/>
              </a:lnSpc>
              <a:spcBef>
                <a:spcPts val="0"/>
              </a:spcBef>
              <a:spcAft>
                <a:spcPts val="0"/>
              </a:spcAft>
              <a:buFont typeface="Arial" panose="020B0604020202020204" pitchFamily="34" charset="0"/>
              <a:buChar char="•"/>
            </a:pPr>
            <a:r>
              <a:rPr lang="en-US" sz="2000" kern="100" dirty="0">
                <a:latin typeface="+mj-lt"/>
                <a:ea typeface="Calibri" panose="020F0502020204030204" pitchFamily="34" charset="0"/>
                <a:cs typeface="Calibri" panose="020F0502020204030204" pitchFamily="34" charset="0"/>
              </a:rPr>
              <a:t>Sizing</a:t>
            </a:r>
          </a:p>
          <a:p>
            <a:pPr marL="800100" lvl="1" indent="-342900">
              <a:lnSpc>
                <a:spcPct val="115000"/>
              </a:lnSpc>
              <a:buFont typeface="Courier New" panose="02070309020205020404" pitchFamily="49" charset="0"/>
              <a:buChar char="o"/>
            </a:pPr>
            <a:r>
              <a:rPr lang="en-US" kern="100" dirty="0">
                <a:effectLst/>
                <a:latin typeface="+mj-lt"/>
                <a:ea typeface="Calibri" panose="020F0502020204030204" pitchFamily="34" charset="0"/>
                <a:cs typeface="Calibri" panose="020F0502020204030204" pitchFamily="34" charset="0"/>
              </a:rPr>
              <a:t>Appropriately bite-size treat for companion pet</a:t>
            </a:r>
          </a:p>
          <a:p>
            <a:pPr marL="342900" indent="-342900">
              <a:lnSpc>
                <a:spcPct val="115000"/>
              </a:lnSpc>
              <a:buFont typeface="Arial" panose="020B0604020202020204" pitchFamily="34" charset="0"/>
              <a:buChar char="•"/>
            </a:pPr>
            <a:endParaRPr lang="en-US" kern="100" dirty="0">
              <a:latin typeface="+mj-lt"/>
              <a:ea typeface="Calibri" panose="020F0502020204030204" pitchFamily="34" charset="0"/>
              <a:cs typeface="Calibri" panose="020F0502020204030204" pitchFamily="34" charset="0"/>
            </a:endParaRPr>
          </a:p>
          <a:p>
            <a:pPr marL="342900" indent="-342900">
              <a:lnSpc>
                <a:spcPct val="115000"/>
              </a:lnSpc>
              <a:buFont typeface="Arial" panose="020B0604020202020204" pitchFamily="34" charset="0"/>
              <a:buChar char="•"/>
            </a:pPr>
            <a:r>
              <a:rPr lang="en-US" kern="100" dirty="0">
                <a:effectLst/>
                <a:latin typeface="+mj-lt"/>
                <a:ea typeface="Calibri" panose="020F0502020204030204" pitchFamily="34" charset="0"/>
                <a:cs typeface="Calibri" panose="020F0502020204030204" pitchFamily="34" charset="0"/>
              </a:rPr>
              <a:t>Completely soluble and ingestible with no additiona</a:t>
            </a:r>
            <a:r>
              <a:rPr lang="en-US" kern="100" dirty="0">
                <a:latin typeface="+mj-lt"/>
                <a:ea typeface="Calibri" panose="020F0502020204030204" pitchFamily="34" charset="0"/>
                <a:cs typeface="Calibri" panose="020F0502020204030204" pitchFamily="34" charset="0"/>
              </a:rPr>
              <a:t>l water required!</a:t>
            </a:r>
            <a:endParaRPr lang="en-US" kern="100" dirty="0">
              <a:effectLst/>
              <a:latin typeface="+mj-lt"/>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8C56683-6C57-5358-0CD9-1E6054940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34" y="1374012"/>
            <a:ext cx="4231424" cy="2396517"/>
          </a:xfrm>
          <a:prstGeom prst="rect">
            <a:avLst/>
          </a:prstGeom>
        </p:spPr>
      </p:pic>
      <p:pic>
        <p:nvPicPr>
          <p:cNvPr id="22" name="Picture 21">
            <a:extLst>
              <a:ext uri="{FF2B5EF4-FFF2-40B4-BE49-F238E27FC236}">
                <a16:creationId xmlns:a16="http://schemas.microsoft.com/office/drawing/2014/main" id="{3685D3B0-84DF-4A87-ECBA-9F83B9459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32" y="3828925"/>
            <a:ext cx="4231426" cy="2415619"/>
          </a:xfrm>
          <a:prstGeom prst="rect">
            <a:avLst/>
          </a:prstGeom>
        </p:spPr>
      </p:pic>
    </p:spTree>
    <p:extLst>
      <p:ext uri="{BB962C8B-B14F-4D97-AF65-F5344CB8AC3E}">
        <p14:creationId xmlns:p14="http://schemas.microsoft.com/office/powerpoint/2010/main" val="3966217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B4776F0-AE48-8279-9FB6-D92EBF17FB6A}"/>
              </a:ext>
            </a:extLst>
          </p:cNvPr>
          <p:cNvSpPr txBox="1"/>
          <p:nvPr/>
        </p:nvSpPr>
        <p:spPr>
          <a:xfrm>
            <a:off x="668326" y="3449661"/>
            <a:ext cx="7101860" cy="1754326"/>
          </a:xfrm>
          <a:prstGeom prst="rect">
            <a:avLst/>
          </a:prstGeom>
          <a:noFill/>
        </p:spPr>
        <p:txBody>
          <a:bodyPr wrap="square" rtlCol="0">
            <a:spAutoFit/>
          </a:bodyPr>
          <a:lstStyle/>
          <a:p>
            <a:pPr marL="0" marR="0" algn="just">
              <a:spcBef>
                <a:spcPts val="0"/>
              </a:spcBef>
              <a:spcAft>
                <a:spcPts val="0"/>
              </a:spcAft>
            </a:pPr>
            <a:r>
              <a:rPr lang="en-US" dirty="0">
                <a:effectLst/>
                <a:latin typeface="+mj-lt"/>
                <a:ea typeface="Cambria" panose="02040503050406030204" pitchFamily="18" charset="0"/>
                <a:cs typeface="Times New Roman" panose="02020603050405020304" pitchFamily="18" charset="0"/>
              </a:rPr>
              <a:t> As the pet bites down on Clean Bite™ II, both the cap and supporting column deflect the mushroom-shaped bristles. As the teeth deflect the bristles and penetrate the monolithic pad, the brim on the circumference of the cap, which is inverted, gently brushes LivFresh Dental Gel across the surface of the teeth. This motion activates LivFresh, to break down plaque on the tooth surface.</a:t>
            </a:r>
          </a:p>
        </p:txBody>
      </p:sp>
      <p:sp>
        <p:nvSpPr>
          <p:cNvPr id="21" name="TextBox 20">
            <a:extLst>
              <a:ext uri="{FF2B5EF4-FFF2-40B4-BE49-F238E27FC236}">
                <a16:creationId xmlns:a16="http://schemas.microsoft.com/office/drawing/2014/main" id="{DA229E9C-4A6C-E868-C21D-74B392308E54}"/>
              </a:ext>
            </a:extLst>
          </p:cNvPr>
          <p:cNvSpPr txBox="1"/>
          <p:nvPr/>
        </p:nvSpPr>
        <p:spPr>
          <a:xfrm>
            <a:off x="771331" y="5353298"/>
            <a:ext cx="6998855" cy="707886"/>
          </a:xfrm>
          <a:prstGeom prst="rect">
            <a:avLst/>
          </a:prstGeom>
          <a:noFill/>
        </p:spPr>
        <p:txBody>
          <a:bodyPr wrap="square" rtlCol="0">
            <a:spAutoFit/>
          </a:bodyPr>
          <a:lstStyle/>
          <a:p>
            <a:pPr algn="ctr"/>
            <a:r>
              <a:rPr lang="en-US" sz="2000" i="1" dirty="0">
                <a:effectLst/>
                <a:latin typeface="+mj-lt"/>
                <a:ea typeface="Cambria" panose="02040503050406030204" pitchFamily="18" charset="0"/>
              </a:rPr>
              <a:t>No abrasive aggregate or detergents</a:t>
            </a:r>
            <a:endParaRPr lang="en-US" sz="2000" i="1" dirty="0">
              <a:latin typeface="+mj-lt"/>
              <a:ea typeface="Cambria" panose="02040503050406030204" pitchFamily="18" charset="0"/>
            </a:endParaRPr>
          </a:p>
          <a:p>
            <a:pPr algn="ctr"/>
            <a:r>
              <a:rPr lang="en-US" sz="2000" i="1" dirty="0">
                <a:latin typeface="+mj-lt"/>
                <a:ea typeface="Cambria" panose="02040503050406030204" pitchFamily="18" charset="0"/>
              </a:rPr>
              <a:t>N</a:t>
            </a:r>
            <a:r>
              <a:rPr lang="en-US" sz="2000" i="1" dirty="0">
                <a:effectLst/>
                <a:latin typeface="+mj-lt"/>
                <a:ea typeface="Cambria" panose="02040503050406030204" pitchFamily="18" charset="0"/>
              </a:rPr>
              <a:t>o fractured shards to scrape the tooth’s surface</a:t>
            </a:r>
            <a:endParaRPr lang="en-US" sz="2000" i="1" dirty="0">
              <a:latin typeface="+mj-lt"/>
            </a:endParaRPr>
          </a:p>
        </p:txBody>
      </p:sp>
      <p:sp>
        <p:nvSpPr>
          <p:cNvPr id="23" name="TextBox 22">
            <a:extLst>
              <a:ext uri="{FF2B5EF4-FFF2-40B4-BE49-F238E27FC236}">
                <a16:creationId xmlns:a16="http://schemas.microsoft.com/office/drawing/2014/main" id="{FD28AAA2-2235-2F85-6E96-ECB022A784F2}"/>
              </a:ext>
            </a:extLst>
          </p:cNvPr>
          <p:cNvSpPr txBox="1"/>
          <p:nvPr/>
        </p:nvSpPr>
        <p:spPr>
          <a:xfrm>
            <a:off x="663477" y="625048"/>
            <a:ext cx="10762039" cy="584775"/>
          </a:xfrm>
          <a:prstGeom prst="rect">
            <a:avLst/>
          </a:prstGeom>
          <a:noFill/>
        </p:spPr>
        <p:txBody>
          <a:bodyPr wrap="square" rtlCol="0">
            <a:spAutoFit/>
          </a:bodyPr>
          <a:lstStyle/>
          <a:p>
            <a:pPr algn="ctr"/>
            <a:r>
              <a:rPr lang="en-US" sz="3200" b="1" cap="small" dirty="0">
                <a:effectLst/>
                <a:latin typeface="+mj-lt"/>
                <a:ea typeface="Cambria" panose="02040503050406030204" pitchFamily="18" charset="0"/>
                <a:cs typeface="Calibri" panose="020F0502020204030204" pitchFamily="34" charset="0"/>
              </a:rPr>
              <a:t>“Clean Bite™ II” and “Clean Bite™ II Interact”</a:t>
            </a:r>
            <a:endParaRPr lang="en-US" sz="3200" cap="small" dirty="0">
              <a:effectLst/>
              <a:latin typeface="+mj-lt"/>
              <a:ea typeface="Cambria" panose="02040503050406030204" pitchFamily="18" charset="0"/>
            </a:endParaRPr>
          </a:p>
        </p:txBody>
      </p:sp>
      <p:pic>
        <p:nvPicPr>
          <p:cNvPr id="6" name="Picture 5">
            <a:extLst>
              <a:ext uri="{FF2B5EF4-FFF2-40B4-BE49-F238E27FC236}">
                <a16:creationId xmlns:a16="http://schemas.microsoft.com/office/drawing/2014/main" id="{3EA7E071-A368-BA32-FDA3-40DC3544C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26" y="1364703"/>
            <a:ext cx="3383280" cy="1926815"/>
          </a:xfrm>
          <a:prstGeom prst="rect">
            <a:avLst/>
          </a:prstGeom>
        </p:spPr>
      </p:pic>
      <p:pic>
        <p:nvPicPr>
          <p:cNvPr id="7" name="Picture 6">
            <a:extLst>
              <a:ext uri="{FF2B5EF4-FFF2-40B4-BE49-F238E27FC236}">
                <a16:creationId xmlns:a16="http://schemas.microsoft.com/office/drawing/2014/main" id="{431DBBF4-CC77-AF8B-CF88-15562D46B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906" y="1364703"/>
            <a:ext cx="3383280" cy="1898255"/>
          </a:xfrm>
          <a:prstGeom prst="rect">
            <a:avLst/>
          </a:prstGeom>
        </p:spPr>
      </p:pic>
      <p:sp>
        <p:nvSpPr>
          <p:cNvPr id="9" name="TextBox 8">
            <a:extLst>
              <a:ext uri="{FF2B5EF4-FFF2-40B4-BE49-F238E27FC236}">
                <a16:creationId xmlns:a16="http://schemas.microsoft.com/office/drawing/2014/main" id="{5614DB6C-E6E6-F75A-F2DD-5AC34E5CE089}"/>
              </a:ext>
            </a:extLst>
          </p:cNvPr>
          <p:cNvSpPr txBox="1"/>
          <p:nvPr/>
        </p:nvSpPr>
        <p:spPr>
          <a:xfrm>
            <a:off x="8042237" y="3449661"/>
            <a:ext cx="3383279" cy="2308324"/>
          </a:xfrm>
          <a:prstGeom prst="rect">
            <a:avLst/>
          </a:prstGeom>
          <a:noFill/>
        </p:spPr>
        <p:txBody>
          <a:bodyPr wrap="square" rtlCol="0">
            <a:spAutoFit/>
          </a:bodyPr>
          <a:lstStyle/>
          <a:p>
            <a:pPr marL="0" marR="0">
              <a:spcBef>
                <a:spcPts val="0"/>
              </a:spcBef>
              <a:spcAft>
                <a:spcPts val="0"/>
              </a:spcAft>
            </a:pPr>
            <a:r>
              <a:rPr lang="en-US" dirty="0">
                <a:latin typeface="+mj-lt"/>
                <a:ea typeface="Calibri" panose="020F0502020204030204" pitchFamily="34" charset="0"/>
                <a:cs typeface="Calibri" panose="020F0502020204030204" pitchFamily="34" charset="0"/>
              </a:rPr>
              <a:t>Most dogs (80%) and cats (70%) will develop periodontal disease by their </a:t>
            </a:r>
            <a:r>
              <a:rPr lang="en-US" i="1" dirty="0">
                <a:latin typeface="+mj-lt"/>
                <a:ea typeface="Calibri" panose="020F0502020204030204" pitchFamily="34" charset="0"/>
                <a:cs typeface="Calibri" panose="020F0502020204030204" pitchFamily="34" charset="0"/>
              </a:rPr>
              <a:t>third year</a:t>
            </a:r>
            <a:r>
              <a:rPr lang="en-US" dirty="0">
                <a:latin typeface="+mj-lt"/>
                <a:ea typeface="Calibri" panose="020F0502020204030204" pitchFamily="34" charset="0"/>
                <a:cs typeface="Times New Roman" panose="02020603050405020304" pitchFamily="18" charset="0"/>
              </a:rPr>
              <a:t>.</a:t>
            </a:r>
          </a:p>
          <a:p>
            <a:pPr marL="0" marR="0">
              <a:spcBef>
                <a:spcPts val="0"/>
              </a:spcBef>
              <a:spcAft>
                <a:spcPts val="0"/>
              </a:spcAft>
            </a:pPr>
            <a:endParaRPr lang="en-US" dirty="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mj-lt"/>
                <a:ea typeface="Cambria" panose="02040503050406030204" pitchFamily="18" charset="0"/>
                <a:cs typeface="Times New Roman" panose="02020603050405020304" pitchFamily="18" charset="0"/>
              </a:rPr>
              <a:t>Keeping your pet’s teeth clean will contribute to good oral hygiene and overall better health for your best friend. </a:t>
            </a:r>
          </a:p>
        </p:txBody>
      </p:sp>
      <p:pic>
        <p:nvPicPr>
          <p:cNvPr id="2" name="Picture 1">
            <a:extLst>
              <a:ext uri="{FF2B5EF4-FFF2-40B4-BE49-F238E27FC236}">
                <a16:creationId xmlns:a16="http://schemas.microsoft.com/office/drawing/2014/main" id="{7C186835-BFBB-3225-42BF-6AA5AA6F8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238" y="1364703"/>
            <a:ext cx="3383280" cy="1926815"/>
          </a:xfrm>
          <a:prstGeom prst="rect">
            <a:avLst/>
          </a:prstGeom>
        </p:spPr>
      </p:pic>
    </p:spTree>
    <p:extLst>
      <p:ext uri="{BB962C8B-B14F-4D97-AF65-F5344CB8AC3E}">
        <p14:creationId xmlns:p14="http://schemas.microsoft.com/office/powerpoint/2010/main" val="566611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2B9A-8C30-1518-8416-58E6CB0F9496}"/>
              </a:ext>
            </a:extLst>
          </p:cNvPr>
          <p:cNvSpPr>
            <a:spLocks noGrp="1"/>
          </p:cNvSpPr>
          <p:nvPr>
            <p:ph type="ctrTitle"/>
          </p:nvPr>
        </p:nvSpPr>
        <p:spPr>
          <a:xfrm>
            <a:off x="475862" y="619948"/>
            <a:ext cx="11106292" cy="455188"/>
          </a:xfrm>
        </p:spPr>
        <p:txBody>
          <a:bodyPr vert="horz" lIns="91440" tIns="45720" rIns="91440" bIns="45720" rtlCol="0" anchor="b">
            <a:noAutofit/>
          </a:bodyPr>
          <a:lstStyle/>
          <a:p>
            <a:pPr algn="ctr"/>
            <a:r>
              <a:rPr lang="en-US" sz="3200" b="1" i="0" kern="1200" cap="small" dirty="0">
                <a:solidFill>
                  <a:schemeClr val="tx1"/>
                </a:solidFill>
                <a:ea typeface="Calibri" panose="020F0502020204030204" pitchFamily="34" charset="0"/>
                <a:cs typeface="Calibri" panose="020F0502020204030204" pitchFamily="34" charset="0"/>
              </a:rPr>
              <a:t>Stages Of Development of Endothermic Injection Molding</a:t>
            </a:r>
          </a:p>
        </p:txBody>
      </p:sp>
      <p:pic>
        <p:nvPicPr>
          <p:cNvPr id="10" name="Downbite_Animation CB II">
            <a:hlinkClick r:id="" action="ppaction://media"/>
            <a:extLst>
              <a:ext uri="{FF2B5EF4-FFF2-40B4-BE49-F238E27FC236}">
                <a16:creationId xmlns:a16="http://schemas.microsoft.com/office/drawing/2014/main" id="{CF397D6B-A9E5-853F-23A1-635176333F0F}"/>
              </a:ext>
            </a:extLst>
          </p:cNvPr>
          <p:cNvPicPr>
            <a:picLocks noChangeAspect="1"/>
          </p:cNvPicPr>
          <p:nvPr>
            <a:videoFile r:link="rId1"/>
            <p:extLst>
              <p:ext uri="{DAA4B4D4-6D71-4841-9C94-3DE7FCFB9230}">
                <p14:media xmlns:p14="http://schemas.microsoft.com/office/powerpoint/2010/main" r:embed="rId2">
                  <p14:trim st="1956" end="1802.3"/>
                </p14:media>
              </p:ext>
            </p:extLst>
          </p:nvPr>
        </p:nvPicPr>
        <p:blipFill>
          <a:blip r:embed="rId8"/>
          <a:stretch>
            <a:fillRect/>
          </a:stretch>
        </p:blipFill>
        <p:spPr>
          <a:xfrm>
            <a:off x="609847" y="1861286"/>
            <a:ext cx="2647160" cy="2185728"/>
          </a:xfrm>
          <a:prstGeom prst="rect">
            <a:avLst/>
          </a:prstGeom>
          <a:ln>
            <a:noFill/>
          </a:ln>
          <a:effectLst>
            <a:glow rad="63500">
              <a:schemeClr val="accent2">
                <a:satMod val="175000"/>
                <a:alpha val="40000"/>
              </a:schemeClr>
            </a:glow>
            <a:softEdge rad="0"/>
          </a:effectLst>
          <a:scene3d>
            <a:camera prst="orthographicFront"/>
            <a:lightRig rig="threePt" dir="t"/>
          </a:scene3d>
          <a:sp3d contourW="6350">
            <a:contourClr>
              <a:schemeClr val="tx1"/>
            </a:contourClr>
          </a:sp3d>
        </p:spPr>
      </p:pic>
      <p:sp>
        <p:nvSpPr>
          <p:cNvPr id="11" name="TextBox 10">
            <a:extLst>
              <a:ext uri="{FF2B5EF4-FFF2-40B4-BE49-F238E27FC236}">
                <a16:creationId xmlns:a16="http://schemas.microsoft.com/office/drawing/2014/main" id="{51551200-43FC-0ECE-3713-0044117EE15A}"/>
              </a:ext>
            </a:extLst>
          </p:cNvPr>
          <p:cNvSpPr txBox="1"/>
          <p:nvPr/>
        </p:nvSpPr>
        <p:spPr>
          <a:xfrm>
            <a:off x="609846" y="1331109"/>
            <a:ext cx="10972308" cy="467885"/>
          </a:xfrm>
          <a:prstGeom prst="rect">
            <a:avLst/>
          </a:prstGeom>
          <a:noFill/>
        </p:spPr>
        <p:txBody>
          <a:bodyPr wrap="square" rtlCol="0">
            <a:spAutoFit/>
          </a:bodyPr>
          <a:lstStyle/>
          <a:p>
            <a:pPr>
              <a:lnSpc>
                <a:spcPct val="150000"/>
              </a:lnSpc>
              <a:tabLst>
                <a:tab pos="3078163" algn="l"/>
                <a:tab pos="3246438" algn="l"/>
                <a:tab pos="7080250" algn="l"/>
              </a:tabLst>
            </a:pPr>
            <a:r>
              <a:rPr lang="en-US" b="1" dirty="0">
                <a:latin typeface="+mj-lt"/>
              </a:rPr>
              <a:t>               Schematic 	                   Early Mold Failure                           		            Molding &amp; Demolding</a:t>
            </a:r>
          </a:p>
        </p:txBody>
      </p:sp>
      <p:sp>
        <p:nvSpPr>
          <p:cNvPr id="15" name="TextBox 14">
            <a:extLst>
              <a:ext uri="{FF2B5EF4-FFF2-40B4-BE49-F238E27FC236}">
                <a16:creationId xmlns:a16="http://schemas.microsoft.com/office/drawing/2014/main" id="{E0909362-FBF8-9442-25FD-53F2829C57B4}"/>
              </a:ext>
            </a:extLst>
          </p:cNvPr>
          <p:cNvSpPr txBox="1"/>
          <p:nvPr/>
        </p:nvSpPr>
        <p:spPr>
          <a:xfrm>
            <a:off x="609847" y="4843036"/>
            <a:ext cx="10972308" cy="1200329"/>
          </a:xfrm>
          <a:prstGeom prst="rect">
            <a:avLst/>
          </a:prstGeom>
          <a:noFill/>
        </p:spPr>
        <p:txBody>
          <a:bodyPr wrap="square" rtlCol="0">
            <a:spAutoFit/>
          </a:bodyPr>
          <a:lstStyle/>
          <a:p>
            <a:pPr algn="ctr"/>
            <a:r>
              <a:rPr lang="en-US" sz="2400" dirty="0">
                <a:effectLst/>
                <a:latin typeface="+mj-lt"/>
                <a:ea typeface="Aptos" panose="020B0004020202020204" pitchFamily="34" charset="0"/>
              </a:rPr>
              <a:t>These development</a:t>
            </a:r>
            <a:r>
              <a:rPr lang="en-US" sz="2400" dirty="0">
                <a:latin typeface="+mj-lt"/>
                <a:ea typeface="Aptos" panose="020B0004020202020204" pitchFamily="34" charset="0"/>
              </a:rPr>
              <a:t> stages</a:t>
            </a:r>
            <a:r>
              <a:rPr lang="en-US" sz="2400" dirty="0">
                <a:effectLst/>
                <a:latin typeface="+mj-lt"/>
                <a:ea typeface="Aptos" panose="020B0004020202020204" pitchFamily="34" charset="0"/>
              </a:rPr>
              <a:t> identified the critical path to designing Clean Bite™ II</a:t>
            </a:r>
            <a:r>
              <a:rPr lang="en-US" sz="2400" dirty="0">
                <a:latin typeface="+mj-lt"/>
                <a:ea typeface="Aptos" panose="020B0004020202020204" pitchFamily="34" charset="0"/>
              </a:rPr>
              <a:t> manufacturing equipment. One monolithic shot fills the structural base and bristle pattern, followed by a momentary set and demolding.</a:t>
            </a:r>
            <a:endParaRPr lang="en-US" sz="2400" dirty="0">
              <a:effectLst/>
              <a:latin typeface="+mj-lt"/>
              <a:ea typeface="Aptos" panose="020B0004020202020204" pitchFamily="34" charset="0"/>
            </a:endParaRPr>
          </a:p>
        </p:txBody>
      </p:sp>
      <p:sp>
        <p:nvSpPr>
          <p:cNvPr id="8" name="TextBox 7">
            <a:extLst>
              <a:ext uri="{FF2B5EF4-FFF2-40B4-BE49-F238E27FC236}">
                <a16:creationId xmlns:a16="http://schemas.microsoft.com/office/drawing/2014/main" id="{F150FA14-6058-D812-F822-1DBCD1EC0012}"/>
              </a:ext>
            </a:extLst>
          </p:cNvPr>
          <p:cNvSpPr txBox="1"/>
          <p:nvPr/>
        </p:nvSpPr>
        <p:spPr>
          <a:xfrm>
            <a:off x="609846" y="4230099"/>
            <a:ext cx="10972307" cy="338554"/>
          </a:xfrm>
          <a:prstGeom prst="rect">
            <a:avLst/>
          </a:prstGeom>
          <a:noFill/>
        </p:spPr>
        <p:txBody>
          <a:bodyPr wrap="square" rtlCol="0">
            <a:spAutoFit/>
          </a:bodyPr>
          <a:lstStyle/>
          <a:p>
            <a:pPr algn="ctr"/>
            <a:r>
              <a:rPr lang="en-US" sz="1600" b="1" cap="small" dirty="0">
                <a:latin typeface="+mj-lt"/>
              </a:rPr>
              <a:t>CLICK VIDEOS TO PLAY</a:t>
            </a:r>
          </a:p>
        </p:txBody>
      </p:sp>
      <p:pic>
        <p:nvPicPr>
          <p:cNvPr id="5" name="Early mold failure 7sec">
            <a:hlinkClick r:id="" action="ppaction://media"/>
            <a:extLst>
              <a:ext uri="{FF2B5EF4-FFF2-40B4-BE49-F238E27FC236}">
                <a16:creationId xmlns:a16="http://schemas.microsoft.com/office/drawing/2014/main" id="{EA3BA704-E6AE-FEE3-401D-A3684C6281D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531431" y="1861286"/>
            <a:ext cx="3903289" cy="2195600"/>
          </a:xfrm>
          <a:prstGeom prst="rect">
            <a:avLst/>
          </a:prstGeom>
        </p:spPr>
      </p:pic>
      <p:pic>
        <p:nvPicPr>
          <p:cNvPr id="7" name="Molding &amp; demolding 10 sec">
            <a:hlinkClick r:id="" action="ppaction://media"/>
            <a:extLst>
              <a:ext uri="{FF2B5EF4-FFF2-40B4-BE49-F238E27FC236}">
                <a16:creationId xmlns:a16="http://schemas.microsoft.com/office/drawing/2014/main" id="{A3D06AC1-D964-A3A3-FBEC-D9E990F6B15E}"/>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678864" y="1861286"/>
            <a:ext cx="3903289" cy="2195600"/>
          </a:xfrm>
          <a:prstGeom prst="rect">
            <a:avLst/>
          </a:prstGeom>
        </p:spPr>
      </p:pic>
    </p:spTree>
    <p:extLst>
      <p:ext uri="{BB962C8B-B14F-4D97-AF65-F5344CB8AC3E}">
        <p14:creationId xmlns:p14="http://schemas.microsoft.com/office/powerpoint/2010/main" val="273049722"/>
      </p:ext>
    </p:extLst>
  </p:cSld>
  <p:clrMapOvr>
    <a:masterClrMapping/>
  </p:clrMapOvr>
  <mc:AlternateContent xmlns:mc="http://schemas.openxmlformats.org/markup-compatibility/2006" xmlns:p14="http://schemas.microsoft.com/office/powerpoint/2010/main">
    <mc:Choice Requires="p14">
      <p:transition spd="slow" p14:dur="2000" advTm="13269"/>
    </mc:Choice>
    <mc:Fallback xmlns="">
      <p:transition spd="slow" advTm="13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0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 mute="1">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B4E34F-37E3-166B-E47E-8590C021D1C4}"/>
              </a:ext>
            </a:extLst>
          </p:cNvPr>
          <p:cNvSpPr/>
          <p:nvPr/>
        </p:nvSpPr>
        <p:spPr>
          <a:xfrm>
            <a:off x="846949" y="3895021"/>
            <a:ext cx="10744415" cy="24171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EADD14-6A4E-4E30-61E2-529E68F0D023}"/>
              </a:ext>
            </a:extLst>
          </p:cNvPr>
          <p:cNvSpPr txBox="1"/>
          <p:nvPr/>
        </p:nvSpPr>
        <p:spPr>
          <a:xfrm>
            <a:off x="846949" y="1177969"/>
            <a:ext cx="10498099" cy="2339102"/>
          </a:xfrm>
          <a:prstGeom prst="rect">
            <a:avLst/>
          </a:prstGeom>
          <a:noFill/>
        </p:spPr>
        <p:txBody>
          <a:bodyPr wrap="square" rtlCol="0">
            <a:spAutoFit/>
          </a:bodyPr>
          <a:lstStyle/>
          <a:p>
            <a:r>
              <a:rPr lang="en-US" sz="1800" dirty="0">
                <a:effectLst/>
                <a:latin typeface="+mj-lt"/>
                <a:ea typeface="Aptos" panose="020B0004020202020204" pitchFamily="34" charset="0"/>
              </a:rPr>
              <a:t>Clean Bite™ I and II represent a completely different method of brushing teeth in humans and pets!</a:t>
            </a:r>
          </a:p>
          <a:p>
            <a:pPr marL="285750" indent="-285750">
              <a:buFont typeface="Arial" panose="020B0604020202020204" pitchFamily="34" charset="0"/>
              <a:buChar char="•"/>
            </a:pPr>
            <a:r>
              <a:rPr lang="en-US" sz="1800" b="1" i="1" dirty="0">
                <a:effectLst/>
                <a:latin typeface="+mj-lt"/>
                <a:ea typeface="Aptos" panose="020B0004020202020204" pitchFamily="34" charset="0"/>
              </a:rPr>
              <a:t>No</a:t>
            </a:r>
            <a:r>
              <a:rPr lang="en-US" sz="1800" dirty="0">
                <a:effectLst/>
                <a:latin typeface="+mj-lt"/>
                <a:ea typeface="Aptos" panose="020B0004020202020204" pitchFamily="34" charset="0"/>
              </a:rPr>
              <a:t> abrasion caused by pointed bristles</a:t>
            </a:r>
          </a:p>
          <a:p>
            <a:pPr marL="285750" indent="-285750">
              <a:buFont typeface="Arial" panose="020B0604020202020204" pitchFamily="34" charset="0"/>
              <a:buChar char="•"/>
            </a:pPr>
            <a:r>
              <a:rPr lang="en-US" b="1" i="1" dirty="0">
                <a:latin typeface="+mj-lt"/>
                <a:ea typeface="Aptos" panose="020B0004020202020204" pitchFamily="34" charset="0"/>
              </a:rPr>
              <a:t>No</a:t>
            </a:r>
            <a:r>
              <a:rPr lang="en-US" sz="1800" dirty="0">
                <a:effectLst/>
                <a:latin typeface="+mj-lt"/>
                <a:ea typeface="Aptos" panose="020B0004020202020204" pitchFamily="34" charset="0"/>
              </a:rPr>
              <a:t> aggregates, </a:t>
            </a:r>
            <a:r>
              <a:rPr lang="en-US" sz="1800" dirty="0">
                <a:effectLst/>
                <a:latin typeface="+mj-lt"/>
                <a:ea typeface="Calibri" panose="020F0502020204030204" pitchFamily="34" charset="0"/>
                <a:cs typeface="Times New Roman" panose="02020603050405020304" pitchFamily="18" charset="0"/>
              </a:rPr>
              <a:t>antimicrobials, parabens, gluten, sugar, triclosan, &amp; SLS</a:t>
            </a:r>
            <a:endParaRPr lang="en-US" sz="1800" dirty="0">
              <a:effectLst/>
              <a:latin typeface="+mj-lt"/>
              <a:ea typeface="Aptos" panose="020B0004020202020204" pitchFamily="34" charset="0"/>
            </a:endParaRPr>
          </a:p>
          <a:p>
            <a:pPr marL="285750" indent="-285750">
              <a:buFont typeface="Arial" panose="020B0604020202020204" pitchFamily="34" charset="0"/>
              <a:buChar char="•"/>
            </a:pPr>
            <a:r>
              <a:rPr lang="en-US" b="1" i="1" dirty="0">
                <a:latin typeface="+mj-lt"/>
                <a:ea typeface="Aptos" panose="020B0004020202020204" pitchFamily="34" charset="0"/>
              </a:rPr>
              <a:t>No</a:t>
            </a:r>
            <a:r>
              <a:rPr lang="en-US" dirty="0">
                <a:latin typeface="+mj-lt"/>
                <a:ea typeface="Aptos" panose="020B0004020202020204" pitchFamily="34" charset="0"/>
              </a:rPr>
              <a:t> </a:t>
            </a:r>
            <a:r>
              <a:rPr lang="en-US" sz="1800" dirty="0">
                <a:effectLst/>
                <a:latin typeface="+mj-lt"/>
                <a:ea typeface="Aptos" panose="020B0004020202020204" pitchFamily="34" charset="0"/>
              </a:rPr>
              <a:t>shards, which is the outcome of hard dental chews that fracture intentionally to accomplish the removal of plaque</a:t>
            </a:r>
            <a:r>
              <a:rPr lang="en-US" dirty="0">
                <a:latin typeface="+mj-lt"/>
                <a:ea typeface="Aptos" panose="020B0004020202020204" pitchFamily="34" charset="0"/>
              </a:rPr>
              <a:t> in pet care</a:t>
            </a:r>
          </a:p>
          <a:p>
            <a:r>
              <a:rPr lang="en-US" dirty="0">
                <a:latin typeface="+mj-lt"/>
                <a:ea typeface="Calibri" panose="020F0502020204030204" pitchFamily="34" charset="0"/>
                <a:cs typeface="Calibri" panose="020F0502020204030204" pitchFamily="34" charset="0"/>
              </a:rPr>
              <a:t>The market has failed to provide alternatives to traditional methods … until now! </a:t>
            </a:r>
          </a:p>
          <a:p>
            <a:endParaRPr lang="en-US" dirty="0">
              <a:latin typeface="+mj-lt"/>
              <a:ea typeface="Calibri" panose="020F0502020204030204" pitchFamily="34" charset="0"/>
              <a:cs typeface="Calibri" panose="020F0502020204030204" pitchFamily="34" charset="0"/>
            </a:endParaRPr>
          </a:p>
          <a:p>
            <a:pPr algn="ctr"/>
            <a:r>
              <a:rPr lang="en-US" sz="2000" i="1" dirty="0">
                <a:latin typeface="+mj-lt"/>
                <a:ea typeface="Calibri" panose="020F0502020204030204" pitchFamily="34" charset="0"/>
                <a:cs typeface="Calibri" panose="020F0502020204030204" pitchFamily="34" charset="0"/>
              </a:rPr>
              <a:t>Easier dental hygiene is a simple chew-away</a:t>
            </a:r>
          </a:p>
        </p:txBody>
      </p:sp>
      <p:sp>
        <p:nvSpPr>
          <p:cNvPr id="5" name="TextBox 4">
            <a:extLst>
              <a:ext uri="{FF2B5EF4-FFF2-40B4-BE49-F238E27FC236}">
                <a16:creationId xmlns:a16="http://schemas.microsoft.com/office/drawing/2014/main" id="{03765956-189A-5704-3DBD-2A7E3ECC0147}"/>
              </a:ext>
            </a:extLst>
          </p:cNvPr>
          <p:cNvSpPr txBox="1"/>
          <p:nvPr/>
        </p:nvSpPr>
        <p:spPr>
          <a:xfrm>
            <a:off x="846950" y="545822"/>
            <a:ext cx="10498099" cy="584775"/>
          </a:xfrm>
          <a:prstGeom prst="rect">
            <a:avLst/>
          </a:prstGeom>
          <a:noFill/>
        </p:spPr>
        <p:txBody>
          <a:bodyPr wrap="square" rtlCol="0">
            <a:spAutoFit/>
          </a:bodyPr>
          <a:lstStyle/>
          <a:p>
            <a:pPr algn="ctr"/>
            <a:r>
              <a:rPr lang="en-US" sz="3200" b="1" dirty="0">
                <a:effectLst/>
                <a:latin typeface="+mj-lt"/>
                <a:ea typeface="Aptos" panose="020B0004020202020204" pitchFamily="34" charset="0"/>
              </a:rPr>
              <a:t>Clean Bite™ I </a:t>
            </a:r>
            <a:r>
              <a:rPr lang="en-US" sz="3200" b="1" dirty="0">
                <a:latin typeface="+mj-lt"/>
                <a:ea typeface="Aptos" panose="020B0004020202020204" pitchFamily="34" charset="0"/>
              </a:rPr>
              <a:t>&amp; </a:t>
            </a:r>
            <a:r>
              <a:rPr lang="en-US" sz="3200" b="1" dirty="0">
                <a:effectLst/>
                <a:latin typeface="+mj-lt"/>
                <a:ea typeface="Aptos" panose="020B0004020202020204" pitchFamily="34" charset="0"/>
              </a:rPr>
              <a:t>II</a:t>
            </a:r>
            <a:endParaRPr lang="en-US" sz="3200" b="1" dirty="0">
              <a:latin typeface="+mj-lt"/>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C67E557-D2D6-FA45-5B4D-5BB8086A9D05}"/>
              </a:ext>
            </a:extLst>
          </p:cNvPr>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p:blipFill>
        <p:spPr>
          <a:xfrm rot="5400000">
            <a:off x="5439192" y="3585330"/>
            <a:ext cx="2438400" cy="2996039"/>
          </a:xfrm>
          <a:prstGeom prst="roundRect">
            <a:avLst>
              <a:gd name="adj" fmla="val 1858"/>
            </a:avLst>
          </a:prstGeom>
          <a:effectLst/>
        </p:spPr>
      </p:pic>
      <p:pic>
        <p:nvPicPr>
          <p:cNvPr id="8" name="Picture 7" descr="A close up of a sign&#10;&#10;Description generated with very high confidence">
            <a:extLst>
              <a:ext uri="{FF2B5EF4-FFF2-40B4-BE49-F238E27FC236}">
                <a16:creationId xmlns:a16="http://schemas.microsoft.com/office/drawing/2014/main" id="{688BC8B4-DE42-8D3B-83BA-4C5B71C1B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058" y="4014077"/>
            <a:ext cx="3719206" cy="2138544"/>
          </a:xfrm>
          <a:prstGeom prst="roundRect">
            <a:avLst>
              <a:gd name="adj" fmla="val 1858"/>
            </a:avLst>
          </a:prstGeom>
          <a:effectLst/>
        </p:spPr>
      </p:pic>
      <p:pic>
        <p:nvPicPr>
          <p:cNvPr id="9" name="Picture 8" descr="A picture containing indoor, white&#10;&#10;Description automatically generated">
            <a:extLst>
              <a:ext uri="{FF2B5EF4-FFF2-40B4-BE49-F238E27FC236}">
                <a16:creationId xmlns:a16="http://schemas.microsoft.com/office/drawing/2014/main" id="{C6F1C582-91A3-074B-39B2-8FC0D0008B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8558701" y="4154688"/>
            <a:ext cx="2682964" cy="18765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7135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0F3D3E-8F98-1BB0-B23B-053C1338F9BF}"/>
              </a:ext>
            </a:extLst>
          </p:cNvPr>
          <p:cNvSpPr/>
          <p:nvPr/>
        </p:nvSpPr>
        <p:spPr>
          <a:xfrm>
            <a:off x="8914913" y="2415451"/>
            <a:ext cx="2797898" cy="3973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BE930B-EEEB-75B9-95AB-F7E9B2FBA343}"/>
              </a:ext>
            </a:extLst>
          </p:cNvPr>
          <p:cNvSpPr/>
          <p:nvPr/>
        </p:nvSpPr>
        <p:spPr>
          <a:xfrm>
            <a:off x="8914913" y="2838295"/>
            <a:ext cx="2797898" cy="213904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002918" y="2440954"/>
            <a:ext cx="2621889" cy="397341"/>
          </a:xfrm>
        </p:spPr>
        <p:txBody>
          <a:bodyPr anchor="t">
            <a:normAutofit fontScale="90000"/>
          </a:bodyPr>
          <a:lstStyle/>
          <a:p>
            <a:pPr algn="ctr">
              <a:spcAft>
                <a:spcPts val="600"/>
              </a:spcAft>
            </a:pPr>
            <a:r>
              <a:rPr lang="en-US" sz="2100" b="1" dirty="0">
                <a:solidFill>
                  <a:schemeClr val="bg1"/>
                </a:solidFill>
                <a:latin typeface="Calibri" panose="020F0502020204030204" pitchFamily="34" charset="0"/>
              </a:rPr>
              <a:t>Pet Populations</a:t>
            </a:r>
            <a:br>
              <a:rPr lang="en-US" sz="2100" b="1" dirty="0">
                <a:solidFill>
                  <a:schemeClr val="bg1"/>
                </a:solidFill>
                <a:latin typeface="Calibri" panose="020F0502020204030204" pitchFamily="34" charset="0"/>
              </a:rPr>
            </a:br>
            <a:br>
              <a:rPr lang="en-US" sz="2100" b="1" dirty="0">
                <a:solidFill>
                  <a:schemeClr val="bg1"/>
                </a:solidFill>
                <a:latin typeface="Calibri" panose="020F0502020204030204" pitchFamily="34" charset="0"/>
              </a:rPr>
            </a:br>
            <a:endParaRPr lang="en-US" sz="2100" dirty="0">
              <a:solidFill>
                <a:schemeClr val="bg1"/>
              </a:solidFill>
              <a:latin typeface="Calibri" panose="020F0502020204030204" pitchFamily="34" charset="0"/>
            </a:endParaRPr>
          </a:p>
        </p:txBody>
      </p:sp>
      <p:sp>
        <p:nvSpPr>
          <p:cNvPr id="3" name="Subtitle 2"/>
          <p:cNvSpPr>
            <a:spLocks noGrp="1"/>
          </p:cNvSpPr>
          <p:nvPr>
            <p:ph type="subTitle" idx="1"/>
          </p:nvPr>
        </p:nvSpPr>
        <p:spPr>
          <a:xfrm>
            <a:off x="305997" y="952827"/>
            <a:ext cx="11397535" cy="5487140"/>
          </a:xfrm>
        </p:spPr>
        <p:txBody>
          <a:bodyPr>
            <a:noAutofit/>
          </a:bodyPr>
          <a:lstStyle/>
          <a:p>
            <a:pPr lvl="0">
              <a:spcBef>
                <a:spcPts val="0"/>
              </a:spcBef>
              <a:buClr>
                <a:schemeClr val="tx1"/>
              </a:buClr>
            </a:pPr>
            <a:r>
              <a:rPr lang="en-US" sz="2000" b="1" cap="none" spc="100" dirty="0">
                <a:latin typeface="+mj-lt"/>
                <a:hlinkClick r:id="rId2">
                  <a:extLst>
                    <a:ext uri="{A12FA001-AC4F-418D-AE19-62706E023703}">
                      <ahyp:hlinkClr xmlns:ahyp="http://schemas.microsoft.com/office/drawing/2018/hyperlinkcolor" val="tx"/>
                    </a:ext>
                  </a:extLst>
                </a:hlinkClick>
              </a:rPr>
              <a:t>www.mordorintelligence.com/industry-report/pet-oral-care-products-market</a:t>
            </a:r>
            <a:endParaRPr lang="en-US" sz="2000" b="1" cap="none" spc="100" dirty="0">
              <a:latin typeface="+mj-lt"/>
            </a:endParaRPr>
          </a:p>
          <a:p>
            <a:pPr marL="171450" lvl="0" indent="-171450" algn="l">
              <a:spcBef>
                <a:spcPts val="0"/>
              </a:spcBef>
              <a:buClr>
                <a:schemeClr val="tx1"/>
              </a:buClr>
              <a:buFont typeface="Arial" panose="020B0604020202020204" pitchFamily="34" charset="0"/>
              <a:buChar char="•"/>
            </a:pPr>
            <a:endParaRPr lang="en-US" sz="2000" b="1" cap="none" spc="100" dirty="0">
              <a:latin typeface="+mj-lt"/>
            </a:endParaRPr>
          </a:p>
          <a:p>
            <a:pPr marL="285750" lvl="0" indent="-285750" algn="l">
              <a:spcBef>
                <a:spcPts val="0"/>
              </a:spcBef>
              <a:spcAft>
                <a:spcPts val="600"/>
              </a:spcAft>
              <a:buClr>
                <a:schemeClr val="tx1"/>
              </a:buClr>
              <a:buFont typeface="Arial" panose="020B0604020202020204" pitchFamily="34" charset="0"/>
              <a:buChar char="•"/>
            </a:pPr>
            <a:r>
              <a:rPr lang="en-US" sz="2000" b="1" cap="none" spc="100" dirty="0">
                <a:latin typeface="+mj-lt"/>
              </a:rPr>
              <a:t>There are five primary suppliers in this category:</a:t>
            </a:r>
          </a:p>
          <a:p>
            <a:pPr marL="742950" lvl="1" indent="-285750" algn="l">
              <a:spcBef>
                <a:spcPts val="0"/>
              </a:spcBef>
              <a:spcAft>
                <a:spcPts val="600"/>
              </a:spcAft>
              <a:buClr>
                <a:schemeClr val="tx1"/>
              </a:buClr>
              <a:buFont typeface="Arial" panose="020B0604020202020204" pitchFamily="34" charset="0"/>
              <a:buChar char="•"/>
            </a:pPr>
            <a:r>
              <a:rPr lang="en-US" cap="none" spc="100" dirty="0">
                <a:latin typeface="+mj-lt"/>
              </a:rPr>
              <a:t>Mars, Nestle’s Purina, </a:t>
            </a:r>
            <a:r>
              <a:rPr lang="en-US" cap="none" spc="100" dirty="0" err="1">
                <a:latin typeface="+mj-lt"/>
              </a:rPr>
              <a:t>Ceva</a:t>
            </a:r>
            <a:r>
              <a:rPr lang="en-US" cap="none" spc="100" dirty="0">
                <a:latin typeface="+mj-lt"/>
              </a:rPr>
              <a:t>, </a:t>
            </a:r>
            <a:r>
              <a:rPr lang="en-US" i="1" cap="none" spc="100" dirty="0" err="1">
                <a:latin typeface="+mj-lt"/>
              </a:rPr>
              <a:t>Virbac</a:t>
            </a:r>
            <a:r>
              <a:rPr lang="en-US" cap="none" spc="100" dirty="0">
                <a:latin typeface="+mj-lt"/>
              </a:rPr>
              <a:t>, and Hill’s</a:t>
            </a:r>
          </a:p>
          <a:p>
            <a:pPr marL="285750" lvl="0" indent="-285750" algn="l">
              <a:spcBef>
                <a:spcPts val="0"/>
              </a:spcBef>
              <a:spcAft>
                <a:spcPts val="600"/>
              </a:spcAft>
              <a:buClr>
                <a:schemeClr val="tx1"/>
              </a:buClr>
              <a:buFont typeface="Arial" panose="020B0604020202020204" pitchFamily="34" charset="0"/>
              <a:buChar char="•"/>
            </a:pPr>
            <a:r>
              <a:rPr lang="en-US" sz="2000" cap="none" spc="100" dirty="0">
                <a:latin typeface="+mj-lt"/>
              </a:rPr>
              <a:t>Market size: USD 2024 1.9B expected to be 2.61B by 2029</a:t>
            </a:r>
          </a:p>
          <a:p>
            <a:pPr marL="285750" lvl="0" indent="-285750" algn="l">
              <a:spcBef>
                <a:spcPts val="0"/>
              </a:spcBef>
              <a:spcAft>
                <a:spcPts val="600"/>
              </a:spcAft>
              <a:buClr>
                <a:schemeClr val="tx1"/>
              </a:buClr>
              <a:buFont typeface="Arial" panose="020B0604020202020204" pitchFamily="34" charset="0"/>
              <a:buChar char="•"/>
            </a:pPr>
            <a:r>
              <a:rPr lang="en-US" sz="2000" cap="none" spc="100" dirty="0">
                <a:latin typeface="+mj-lt"/>
              </a:rPr>
              <a:t>There are only 27 Edible Chew Treats, VOHC Accepted®</a:t>
            </a:r>
          </a:p>
          <a:p>
            <a:pPr marL="742950" lvl="1" indent="-285750" algn="l">
              <a:spcBef>
                <a:spcPts val="0"/>
              </a:spcBef>
              <a:spcAft>
                <a:spcPts val="600"/>
              </a:spcAft>
              <a:buClr>
                <a:schemeClr val="tx1"/>
              </a:buClr>
              <a:buFont typeface="Wingdings" panose="05000000000000000000" pitchFamily="2" charset="2"/>
              <a:buChar char="v"/>
            </a:pPr>
            <a:r>
              <a:rPr lang="en-US" kern="100" cap="none" dirty="0">
                <a:effectLst/>
                <a:latin typeface="+mj-lt"/>
                <a:ea typeface="Calibri" panose="020F0502020204030204" pitchFamily="34" charset="0"/>
                <a:cs typeface="Calibri" panose="020F0502020204030204" pitchFamily="34" charset="0"/>
              </a:rPr>
              <a:t>15 of the </a:t>
            </a:r>
            <a:r>
              <a:rPr lang="en-US" kern="100" cap="none" dirty="0">
                <a:effectLst/>
                <a:latin typeface="+mj-lt"/>
                <a:ea typeface="Aptos" panose="020B0004020202020204" pitchFamily="34" charset="0"/>
                <a:cs typeface="Times New Roman" panose="02020603050405020304" pitchFamily="18" charset="0"/>
              </a:rPr>
              <a:t>27 chews are made by the listed companies above</a:t>
            </a:r>
          </a:p>
          <a:p>
            <a:pPr marL="285750" indent="-285750" algn="l">
              <a:spcBef>
                <a:spcPts val="0"/>
              </a:spcBef>
              <a:spcAft>
                <a:spcPts val="600"/>
              </a:spcAft>
              <a:buClr>
                <a:schemeClr val="tx1"/>
              </a:buClr>
              <a:buFont typeface="Arial" panose="020B0604020202020204" pitchFamily="34" charset="0"/>
              <a:buChar char="•"/>
            </a:pPr>
            <a:r>
              <a:rPr lang="en-US" sz="2000" kern="100" cap="none" dirty="0">
                <a:effectLst/>
                <a:latin typeface="+mj-lt"/>
                <a:ea typeface="Aptos" panose="020B0004020202020204" pitchFamily="34" charset="0"/>
                <a:cs typeface="Times New Roman" panose="02020603050405020304" pitchFamily="18" charset="0"/>
              </a:rPr>
              <a:t>LivFresh Dental Gel toothpaste has 40 </a:t>
            </a:r>
            <a:r>
              <a:rPr lang="en-US" sz="2000" kern="100" cap="none" dirty="0">
                <a:latin typeface="+mj-lt"/>
                <a:ea typeface="Aptos" panose="020B0004020202020204" pitchFamily="34" charset="0"/>
                <a:cs typeface="Times New Roman" panose="02020603050405020304" pitchFamily="18" charset="0"/>
              </a:rPr>
              <a:t>Patents throughout the world</a:t>
            </a:r>
          </a:p>
          <a:p>
            <a:pPr marL="285750" indent="-285750" algn="l">
              <a:spcBef>
                <a:spcPts val="0"/>
              </a:spcBef>
              <a:spcAft>
                <a:spcPts val="600"/>
              </a:spcAft>
              <a:buClr>
                <a:schemeClr val="tx1"/>
              </a:buClr>
              <a:buFont typeface="Arial" panose="020B0604020202020204" pitchFamily="34" charset="0"/>
              <a:buChar char="•"/>
            </a:pPr>
            <a:r>
              <a:rPr lang="en-US" sz="2000" kern="100" cap="none" dirty="0">
                <a:effectLst/>
                <a:latin typeface="+mj-lt"/>
                <a:ea typeface="Aptos" panose="020B0004020202020204" pitchFamily="34" charset="0"/>
                <a:cs typeface="Times New Roman" panose="02020603050405020304" pitchFamily="18" charset="0"/>
              </a:rPr>
              <a:t>LivFresh was also awarded a CE </a:t>
            </a:r>
            <a:r>
              <a:rPr lang="en-US" sz="2000" kern="100" cap="none" dirty="0">
                <a:latin typeface="+mj-lt"/>
                <a:ea typeface="Aptos" panose="020B0004020202020204" pitchFamily="34" charset="0"/>
                <a:cs typeface="Times New Roman" panose="02020603050405020304" pitchFamily="18" charset="0"/>
              </a:rPr>
              <a:t>Mark in the EU</a:t>
            </a:r>
          </a:p>
          <a:p>
            <a:pPr marL="742950" lvl="1" indent="-285750" algn="l">
              <a:spcBef>
                <a:spcPts val="0"/>
              </a:spcBef>
              <a:spcAft>
                <a:spcPts val="600"/>
              </a:spcAft>
              <a:buClr>
                <a:schemeClr val="tx1"/>
              </a:buClr>
              <a:buFont typeface="Wingdings" panose="05000000000000000000" pitchFamily="2" charset="2"/>
              <a:buChar char="v"/>
            </a:pPr>
            <a:r>
              <a:rPr lang="en-US" kern="100" cap="none" dirty="0">
                <a:effectLst/>
                <a:latin typeface="+mj-lt"/>
                <a:ea typeface="Calibri" panose="020F0502020204030204" pitchFamily="34" charset="0"/>
                <a:cs typeface="Calibri" panose="020F0502020204030204" pitchFamily="34" charset="0"/>
              </a:rPr>
              <a:t>LivFresh: the </a:t>
            </a:r>
            <a:r>
              <a:rPr lang="en-US" i="1" kern="100" cap="none" dirty="0">
                <a:effectLst/>
                <a:latin typeface="+mj-lt"/>
                <a:ea typeface="Calibri" panose="020F0502020204030204" pitchFamily="34" charset="0"/>
                <a:cs typeface="Calibri" panose="020F0502020204030204" pitchFamily="34" charset="0"/>
              </a:rPr>
              <a:t>only OTC toothpaste </a:t>
            </a:r>
            <a:r>
              <a:rPr lang="en-US" kern="100" cap="none" dirty="0">
                <a:effectLst/>
                <a:latin typeface="+mj-lt"/>
                <a:ea typeface="Calibri" panose="020F0502020204030204" pitchFamily="34" charset="0"/>
                <a:cs typeface="Calibri" panose="020F0502020204030204" pitchFamily="34" charset="0"/>
              </a:rPr>
              <a:t>recommended to prevent and treat</a:t>
            </a:r>
          </a:p>
          <a:p>
            <a:pPr lvl="1" algn="l">
              <a:spcBef>
                <a:spcPts val="0"/>
              </a:spcBef>
              <a:spcAft>
                <a:spcPts val="600"/>
              </a:spcAft>
              <a:buClr>
                <a:schemeClr val="tx1"/>
              </a:buClr>
            </a:pPr>
            <a:r>
              <a:rPr lang="en-US" kern="100" cap="none" dirty="0">
                <a:effectLst/>
                <a:latin typeface="+mj-lt"/>
                <a:ea typeface="Calibri" panose="020F0502020204030204" pitchFamily="34" charset="0"/>
                <a:cs typeface="Calibri" panose="020F0502020204030204" pitchFamily="34" charset="0"/>
              </a:rPr>
              <a:t>      Gingivitis &amp; Periodontitis</a:t>
            </a:r>
          </a:p>
          <a:p>
            <a:pPr marL="742950" lvl="1" indent="-285750" algn="l">
              <a:spcBef>
                <a:spcPts val="0"/>
              </a:spcBef>
              <a:spcAft>
                <a:spcPts val="600"/>
              </a:spcAft>
              <a:buClr>
                <a:schemeClr val="tx1"/>
              </a:buClr>
              <a:buFont typeface="Wingdings" panose="05000000000000000000" pitchFamily="2" charset="2"/>
              <a:buChar char="v"/>
            </a:pPr>
            <a:r>
              <a:rPr lang="en-US" kern="100" cap="none" dirty="0">
                <a:effectLst/>
                <a:latin typeface="+mj-lt"/>
                <a:ea typeface="Calibri" panose="020F0502020204030204" pitchFamily="34" charset="0"/>
                <a:cs typeface="Calibri" panose="020F0502020204030204" pitchFamily="34" charset="0"/>
              </a:rPr>
              <a:t>80% o</a:t>
            </a:r>
            <a:r>
              <a:rPr lang="en-US" kern="100" dirty="0">
                <a:latin typeface="+mj-lt"/>
                <a:ea typeface="Calibri" panose="020F0502020204030204" pitchFamily="34" charset="0"/>
                <a:cs typeface="Calibri" panose="020F0502020204030204" pitchFamily="34" charset="0"/>
              </a:rPr>
              <a:t>f Dogs and 70% of Cats  will develop Periodontal Disease at three</a:t>
            </a:r>
          </a:p>
          <a:p>
            <a:pPr lvl="1" algn="l">
              <a:spcBef>
                <a:spcPts val="0"/>
              </a:spcBef>
              <a:spcAft>
                <a:spcPts val="600"/>
              </a:spcAft>
              <a:buClr>
                <a:schemeClr val="tx1"/>
              </a:buClr>
            </a:pPr>
            <a:r>
              <a:rPr lang="en-US" kern="100" dirty="0">
                <a:latin typeface="+mj-lt"/>
                <a:ea typeface="Calibri" panose="020F0502020204030204" pitchFamily="34" charset="0"/>
                <a:cs typeface="Calibri" panose="020F0502020204030204" pitchFamily="34" charset="0"/>
              </a:rPr>
              <a:t>      years of age</a:t>
            </a:r>
            <a:endParaRPr lang="en-US" kern="100" cap="none" dirty="0">
              <a:effectLst/>
              <a:latin typeface="+mj-lt"/>
              <a:ea typeface="Calibri" panose="020F0502020204030204" pitchFamily="34" charset="0"/>
              <a:cs typeface="Calibri" panose="020F0502020204030204" pitchFamily="34" charset="0"/>
            </a:endParaRPr>
          </a:p>
          <a:p>
            <a:pPr marL="285750" indent="-285750" algn="l">
              <a:spcBef>
                <a:spcPts val="0"/>
              </a:spcBef>
              <a:spcAft>
                <a:spcPts val="600"/>
              </a:spcAft>
              <a:buClr>
                <a:schemeClr val="tx1"/>
              </a:buClr>
              <a:buFont typeface="Arial" panose="020B0604020202020204" pitchFamily="34" charset="0"/>
              <a:buChar char="•"/>
            </a:pPr>
            <a:r>
              <a:rPr lang="en-US" sz="2000" kern="100" cap="none" dirty="0">
                <a:latin typeface="+mj-lt"/>
                <a:ea typeface="Calibri" panose="020F0502020204030204" pitchFamily="34" charset="0"/>
                <a:cs typeface="Calibri" panose="020F0502020204030204" pitchFamily="34" charset="0"/>
              </a:rPr>
              <a:t>Patents in this product category are not readily observed but, if applicable,</a:t>
            </a:r>
          </a:p>
          <a:p>
            <a:pPr algn="l">
              <a:spcBef>
                <a:spcPts val="0"/>
              </a:spcBef>
              <a:spcAft>
                <a:spcPts val="600"/>
              </a:spcAft>
              <a:buClr>
                <a:schemeClr val="tx1"/>
              </a:buClr>
            </a:pPr>
            <a:r>
              <a:rPr lang="en-US" sz="2000" kern="100" dirty="0">
                <a:latin typeface="+mj-lt"/>
                <a:ea typeface="Calibri" panose="020F0502020204030204" pitchFamily="34" charset="0"/>
                <a:cs typeface="Calibri" panose="020F0502020204030204" pitchFamily="34" charset="0"/>
              </a:rPr>
              <a:t>      </a:t>
            </a:r>
            <a:r>
              <a:rPr lang="en-US" sz="2000" kern="100" cap="none" dirty="0">
                <a:latin typeface="+mj-lt"/>
                <a:ea typeface="Calibri" panose="020F0502020204030204" pitchFamily="34" charset="0"/>
                <a:cs typeface="Calibri" panose="020F0502020204030204" pitchFamily="34" charset="0"/>
              </a:rPr>
              <a:t>should be identified on their packaging</a:t>
            </a:r>
          </a:p>
          <a:p>
            <a:pPr marL="285750" indent="-285750" algn="l">
              <a:spcBef>
                <a:spcPts val="0"/>
              </a:spcBef>
              <a:spcAft>
                <a:spcPts val="600"/>
              </a:spcAft>
              <a:buClr>
                <a:schemeClr val="tx1"/>
              </a:buClr>
              <a:buFont typeface="Arial" panose="020B0604020202020204" pitchFamily="34" charset="0"/>
              <a:buChar char="•"/>
            </a:pPr>
            <a:r>
              <a:rPr lang="en-US" sz="2000" kern="100" cap="none" dirty="0">
                <a:latin typeface="+mj-lt"/>
                <a:ea typeface="Calibri" panose="020F0502020204030204" pitchFamily="34" charset="0"/>
                <a:cs typeface="Calibri" panose="020F0502020204030204" pitchFamily="34" charset="0"/>
              </a:rPr>
              <a:t>Combined IP brought together formulations, design, and engineering.</a:t>
            </a:r>
            <a:endParaRPr lang="en-US" sz="2000" kern="100" cap="none" dirty="0">
              <a:effectLst/>
              <a:latin typeface="+mj-lt"/>
              <a:ea typeface="Calibri" panose="020F0502020204030204" pitchFamily="34" charset="0"/>
              <a:cs typeface="Calibri" panose="020F0502020204030204" pitchFamily="34" charset="0"/>
            </a:endParaRPr>
          </a:p>
          <a:p>
            <a:pPr algn="l">
              <a:spcBef>
                <a:spcPts val="0"/>
              </a:spcBef>
              <a:buClr>
                <a:schemeClr val="tx1"/>
              </a:buClr>
            </a:pPr>
            <a:r>
              <a:rPr lang="en-US" sz="1400" kern="100" cap="none" dirty="0">
                <a:solidFill>
                  <a:schemeClr val="bg1"/>
                </a:solidFill>
                <a:effectLst/>
                <a:latin typeface="+mj-lt"/>
                <a:ea typeface="Calibri" panose="020F0502020204030204" pitchFamily="34" charset="0"/>
                <a:cs typeface="Calibri" panose="020F0502020204030204" pitchFamily="34" charset="0"/>
              </a:rPr>
              <a:t>     </a:t>
            </a:r>
            <a:endParaRPr lang="en-US" sz="1800" b="1" cap="none" spc="100" dirty="0">
              <a:solidFill>
                <a:schemeClr val="bg1"/>
              </a:solidFill>
              <a:latin typeface="+mj-lt"/>
            </a:endParaRPr>
          </a:p>
          <a:p>
            <a:pPr marL="742950" lvl="1" indent="-285750" algn="l">
              <a:spcBef>
                <a:spcPts val="0"/>
              </a:spcBef>
              <a:buClr>
                <a:schemeClr val="tx1"/>
              </a:buClr>
              <a:buFont typeface="Arial" panose="020B0604020202020204" pitchFamily="34" charset="0"/>
              <a:buChar char="•"/>
            </a:pPr>
            <a:endParaRPr lang="en-US" b="1" spc="100" dirty="0">
              <a:solidFill>
                <a:schemeClr val="bg1"/>
              </a:solidFill>
              <a:latin typeface="+mj-lt"/>
            </a:endParaRPr>
          </a:p>
        </p:txBody>
      </p:sp>
      <p:sp>
        <p:nvSpPr>
          <p:cNvPr id="7" name="TextBox 6">
            <a:extLst>
              <a:ext uri="{FF2B5EF4-FFF2-40B4-BE49-F238E27FC236}">
                <a16:creationId xmlns:a16="http://schemas.microsoft.com/office/drawing/2014/main" id="{DA197B93-C22F-5422-C7B3-B2A370A94173}"/>
              </a:ext>
            </a:extLst>
          </p:cNvPr>
          <p:cNvSpPr txBox="1"/>
          <p:nvPr/>
        </p:nvSpPr>
        <p:spPr>
          <a:xfrm>
            <a:off x="9002918" y="2838295"/>
            <a:ext cx="2621888" cy="2139047"/>
          </a:xfrm>
          <a:prstGeom prst="rect">
            <a:avLst/>
          </a:prstGeom>
          <a:noFill/>
        </p:spPr>
        <p:txBody>
          <a:bodyPr wrap="square" rtlCol="0">
            <a:spAutoFit/>
          </a:bodyPr>
          <a:lstStyle/>
          <a:p>
            <a:pPr>
              <a:spcAft>
                <a:spcPts val="600"/>
              </a:spcAft>
            </a:pPr>
            <a:r>
              <a:rPr lang="en-US" b="1" dirty="0">
                <a:solidFill>
                  <a:schemeClr val="bg1"/>
                </a:solidFill>
                <a:latin typeface="+mj-lt"/>
                <a:ea typeface="Calibri" panose="020F0502020204030204" pitchFamily="34" charset="0"/>
                <a:cs typeface="Calibri" panose="020F0502020204030204" pitchFamily="34" charset="0"/>
              </a:rPr>
              <a:t>                    </a:t>
            </a:r>
            <a:r>
              <a:rPr lang="en-US" b="1" dirty="0">
                <a:latin typeface="+mj-lt"/>
                <a:ea typeface="Calibri" panose="020F0502020204030204" pitchFamily="34" charset="0"/>
                <a:cs typeface="Calibri" panose="020F0502020204030204" pitchFamily="34" charset="0"/>
              </a:rPr>
              <a:t>Dogs         Cats</a:t>
            </a:r>
          </a:p>
          <a:p>
            <a:pPr>
              <a:spcAft>
                <a:spcPts val="600"/>
              </a:spcAft>
            </a:pPr>
            <a:r>
              <a:rPr lang="en-US" b="1" dirty="0">
                <a:latin typeface="+mj-lt"/>
                <a:ea typeface="Calibri" panose="020F0502020204030204" pitchFamily="34" charset="0"/>
                <a:cs typeface="Calibri" panose="020F0502020204030204" pitchFamily="34" charset="0"/>
              </a:rPr>
              <a:t>U. S. A.	 90M        74.1M</a:t>
            </a:r>
          </a:p>
          <a:p>
            <a:pPr>
              <a:spcAft>
                <a:spcPts val="600"/>
              </a:spcAft>
            </a:pPr>
            <a:r>
              <a:rPr lang="en-US" b="1" dirty="0">
                <a:latin typeface="+mj-lt"/>
                <a:ea typeface="Calibri" panose="020F0502020204030204" pitchFamily="34" charset="0"/>
                <a:cs typeface="Calibri" panose="020F0502020204030204" pitchFamily="34" charset="0"/>
              </a:rPr>
              <a:t>Brazil	 55M        168M</a:t>
            </a:r>
          </a:p>
          <a:p>
            <a:pPr>
              <a:spcAft>
                <a:spcPts val="600"/>
              </a:spcAft>
            </a:pPr>
            <a:r>
              <a:rPr lang="en-US" b="1" dirty="0">
                <a:latin typeface="+mj-lt"/>
                <a:ea typeface="Calibri" panose="020F0502020204030204" pitchFamily="34" charset="0"/>
                <a:cs typeface="Calibri" panose="020F0502020204030204" pitchFamily="34" charset="0"/>
              </a:rPr>
              <a:t>Canada	 7.9M         85M</a:t>
            </a:r>
          </a:p>
          <a:p>
            <a:pPr>
              <a:spcAft>
                <a:spcPts val="600"/>
              </a:spcAft>
            </a:pPr>
            <a:r>
              <a:rPr lang="en-US" b="1" dirty="0">
                <a:latin typeface="+mj-lt"/>
                <a:ea typeface="Calibri" panose="020F0502020204030204" pitchFamily="34" charset="0"/>
                <a:cs typeface="Calibri" panose="020F0502020204030204" pitchFamily="34" charset="0"/>
              </a:rPr>
              <a:t>Europe   </a:t>
            </a:r>
            <a:r>
              <a:rPr lang="en-US" b="1" u="sng" dirty="0">
                <a:latin typeface="+mj-lt"/>
                <a:ea typeface="Calibri" panose="020F0502020204030204" pitchFamily="34" charset="0"/>
                <a:cs typeface="Calibri" panose="020F0502020204030204" pitchFamily="34" charset="0"/>
              </a:rPr>
              <a:t>106.4M   129.1M</a:t>
            </a:r>
          </a:p>
          <a:p>
            <a:pPr>
              <a:spcAft>
                <a:spcPts val="600"/>
              </a:spcAft>
            </a:pPr>
            <a:r>
              <a:rPr lang="en-US" b="1" dirty="0">
                <a:latin typeface="+mj-lt"/>
                <a:ea typeface="Calibri" panose="020F0502020204030204" pitchFamily="34" charset="0"/>
                <a:cs typeface="Calibri" panose="020F0502020204030204" pitchFamily="34" charset="0"/>
              </a:rPr>
              <a:t>Totals:    259.3M   456.2M</a:t>
            </a:r>
          </a:p>
        </p:txBody>
      </p:sp>
      <p:sp>
        <p:nvSpPr>
          <p:cNvPr id="4" name="TextBox 3">
            <a:extLst>
              <a:ext uri="{FF2B5EF4-FFF2-40B4-BE49-F238E27FC236}">
                <a16:creationId xmlns:a16="http://schemas.microsoft.com/office/drawing/2014/main" id="{5EC7C807-025D-FA63-B27E-57F91790880E}"/>
              </a:ext>
            </a:extLst>
          </p:cNvPr>
          <p:cNvSpPr txBox="1"/>
          <p:nvPr/>
        </p:nvSpPr>
        <p:spPr>
          <a:xfrm>
            <a:off x="846950" y="368052"/>
            <a:ext cx="10498099" cy="584775"/>
          </a:xfrm>
          <a:prstGeom prst="rect">
            <a:avLst/>
          </a:prstGeom>
          <a:noFill/>
        </p:spPr>
        <p:txBody>
          <a:bodyPr wrap="square" rtlCol="0">
            <a:spAutoFit/>
          </a:bodyPr>
          <a:lstStyle/>
          <a:p>
            <a:pPr algn="ctr"/>
            <a:r>
              <a:rPr lang="en-US" sz="3200" b="1" dirty="0">
                <a:effectLst/>
                <a:latin typeface="+mj-lt"/>
                <a:ea typeface="Aptos" panose="020B0004020202020204" pitchFamily="34" charset="0"/>
              </a:rPr>
              <a:t>Pet Oral Care Products</a:t>
            </a:r>
            <a:endParaRPr lang="en-US" sz="3200" b="1" dirty="0">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1748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1729</Words>
  <Application>Microsoft Office PowerPoint</Application>
  <PresentationFormat>Widescreen</PresentationFormat>
  <Paragraphs>192</Paragraphs>
  <Slides>14</Slides>
  <Notes>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Aptos</vt:lpstr>
      <vt:lpstr>Aptos Display</vt:lpstr>
      <vt:lpstr>Arial</vt:lpstr>
      <vt:lpstr>Calibri</vt:lpstr>
      <vt:lpstr>Cambria</vt:lpstr>
      <vt:lpstr>Courier New</vt:lpstr>
      <vt:lpstr>Symbol</vt:lpstr>
      <vt:lpstr>Wingdings</vt:lpstr>
      <vt:lpstr>Wingdings 3</vt:lpstr>
      <vt:lpstr>Office Theme</vt:lpstr>
      <vt:lpstr>Clean Bite, Inc.  Develops, Prototypes, and Patents Oral Hygiene Products for People and Companion Pets</vt:lpstr>
      <vt:lpstr> Clean Bite™ I </vt:lpstr>
      <vt:lpstr>PowerPoint Presentation</vt:lpstr>
      <vt:lpstr>Clean Bite™ II</vt:lpstr>
      <vt:lpstr>“Clean Bite™ II” and “Clean Bite™ II Interact” FOR COMPANION PETS </vt:lpstr>
      <vt:lpstr>PowerPoint Presentation</vt:lpstr>
      <vt:lpstr>Stages Of Development of Endothermic Injection Molding</vt:lpstr>
      <vt:lpstr>PowerPoint Presentation</vt:lpstr>
      <vt:lpstr>Pet Populations  </vt:lpstr>
      <vt:lpstr>              Combined Global Markets </vt:lpstr>
      <vt:lpstr>Ben Franklin’s Score Board  </vt:lpstr>
      <vt:lpstr>Clean Bite, Inc. wants to leverage its Global IP</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2016-12-12T18:27:15Z</dcterms:created>
  <dcterms:modified xsi:type="dcterms:W3CDTF">2024-10-01T21:01:53Z</dcterms:modified>
  <cp:contentStatus/>
</cp:coreProperties>
</file>